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58" r:id="rId5"/>
    <p:sldId id="259" r:id="rId6"/>
    <p:sldId id="265" r:id="rId7"/>
    <p:sldId id="260" r:id="rId8"/>
    <p:sldId id="266" r:id="rId9"/>
    <p:sldId id="268" r:id="rId10"/>
    <p:sldId id="262" r:id="rId11"/>
    <p:sldId id="269" r:id="rId12"/>
    <p:sldId id="263" r:id="rId13"/>
    <p:sldId id="264" r:id="rId14"/>
    <p:sldId id="271" r:id="rId15"/>
    <p:sldId id="270" r:id="rId16"/>
    <p:sldId id="272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72" autoAdjust="0"/>
    <p:restoredTop sz="95878"/>
  </p:normalViewPr>
  <p:slideViewPr>
    <p:cSldViewPr snapToGrid="0">
      <p:cViewPr varScale="1">
        <p:scale>
          <a:sx n="75" d="100"/>
          <a:sy n="75" d="100"/>
        </p:scale>
        <p:origin x="78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ADB26-491D-44EC-A8A9-4AFF5C28FCF9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C9639-C52E-4E84-9891-AA966C8F7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8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C9639-C52E-4E84-9891-AA966C8F799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20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5A1E-14DF-4B45-AF1A-B94266C16BB7}" type="datetime1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This project is funded by EU.                                             Projekat </a:t>
            </a:r>
            <a:r>
              <a:rPr lang="en-US" dirty="0" err="1" smtClean="0"/>
              <a:t>finansira</a:t>
            </a:r>
            <a:r>
              <a:rPr lang="en-US" dirty="0" smtClean="0"/>
              <a:t> </a:t>
            </a:r>
            <a:r>
              <a:rPr lang="en-US" dirty="0" err="1" smtClean="0"/>
              <a:t>Evropska</a:t>
            </a:r>
            <a:r>
              <a:rPr lang="en-US" dirty="0" smtClean="0"/>
              <a:t> Unija.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F498-7705-4D5F-9877-60EA2114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1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13D5-E7BB-4E7A-A831-3E9CC7C148B9}" type="datetime1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This project is funded by EU.                                             Projekat </a:t>
            </a:r>
            <a:r>
              <a:rPr lang="en-US" dirty="0" err="1" smtClean="0"/>
              <a:t>finansira</a:t>
            </a:r>
            <a:r>
              <a:rPr lang="en-US" dirty="0" smtClean="0"/>
              <a:t> </a:t>
            </a:r>
            <a:r>
              <a:rPr lang="en-US" dirty="0" err="1" smtClean="0"/>
              <a:t>Evropska</a:t>
            </a:r>
            <a:r>
              <a:rPr lang="en-US" dirty="0" smtClean="0"/>
              <a:t> Unija.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F498-7705-4D5F-9877-60EA2114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4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A2B-0344-4C8D-A01F-3C3E1961DEB3}" type="datetime1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This project is funded by EU.                                             Projekat </a:t>
            </a:r>
            <a:r>
              <a:rPr lang="en-US" dirty="0" err="1" smtClean="0"/>
              <a:t>finansira</a:t>
            </a:r>
            <a:r>
              <a:rPr lang="en-US" dirty="0" smtClean="0"/>
              <a:t> </a:t>
            </a:r>
            <a:r>
              <a:rPr lang="en-US" dirty="0" err="1" smtClean="0"/>
              <a:t>Evropska</a:t>
            </a:r>
            <a:r>
              <a:rPr lang="en-US" dirty="0" smtClean="0"/>
              <a:t> Unija.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F498-7705-4D5F-9877-60EA2114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9CEF-DDDA-48DB-9BB5-0B811D1E25A0}" type="datetime1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This project is funded by EU.                                             Projekat </a:t>
            </a:r>
            <a:r>
              <a:rPr lang="en-US" dirty="0" err="1" smtClean="0"/>
              <a:t>finansira</a:t>
            </a:r>
            <a:r>
              <a:rPr lang="en-US" dirty="0" smtClean="0"/>
              <a:t> </a:t>
            </a:r>
            <a:r>
              <a:rPr lang="en-US" dirty="0" err="1" smtClean="0"/>
              <a:t>Evropska</a:t>
            </a:r>
            <a:r>
              <a:rPr lang="en-US" dirty="0" smtClean="0"/>
              <a:t> Unija.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F498-7705-4D5F-9877-60EA2114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1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A635-BCF6-498A-B6B5-9988B36C652A}" type="datetime1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This project is funded by EU.                                             Projekat </a:t>
            </a:r>
            <a:r>
              <a:rPr lang="en-US" dirty="0" err="1" smtClean="0"/>
              <a:t>finansira</a:t>
            </a:r>
            <a:r>
              <a:rPr lang="en-US" dirty="0" smtClean="0"/>
              <a:t> </a:t>
            </a:r>
            <a:r>
              <a:rPr lang="en-US" dirty="0" err="1" smtClean="0"/>
              <a:t>Evropska</a:t>
            </a:r>
            <a:r>
              <a:rPr lang="en-US" dirty="0" smtClean="0"/>
              <a:t> Unija.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F498-7705-4D5F-9877-60EA2114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1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ADFC-5738-44CA-9B44-761450FA7A8D}" type="datetime1">
              <a:rPr lang="en-US" smtClean="0"/>
              <a:pPr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This project is funded by EU.                                             Projekat </a:t>
            </a:r>
            <a:r>
              <a:rPr lang="en-US" dirty="0" err="1" smtClean="0"/>
              <a:t>finansira</a:t>
            </a:r>
            <a:r>
              <a:rPr lang="en-US" dirty="0" smtClean="0"/>
              <a:t> </a:t>
            </a:r>
            <a:r>
              <a:rPr lang="en-US" dirty="0" err="1" smtClean="0"/>
              <a:t>Evropska</a:t>
            </a:r>
            <a:r>
              <a:rPr lang="en-US" dirty="0" smtClean="0"/>
              <a:t> Unija.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F498-7705-4D5F-9877-60EA2114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0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FF36-E468-41CA-939E-8DFEBDDE51A6}" type="datetime1">
              <a:rPr lang="en-US" smtClean="0"/>
              <a:pPr/>
              <a:t>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This project is funded by EU.                                             Projekat </a:t>
            </a:r>
            <a:r>
              <a:rPr lang="en-US" dirty="0" err="1" smtClean="0"/>
              <a:t>finansira</a:t>
            </a:r>
            <a:r>
              <a:rPr lang="en-US" dirty="0" smtClean="0"/>
              <a:t> </a:t>
            </a:r>
            <a:r>
              <a:rPr lang="en-US" dirty="0" err="1" smtClean="0"/>
              <a:t>Evropska</a:t>
            </a:r>
            <a:r>
              <a:rPr lang="en-US" dirty="0" smtClean="0"/>
              <a:t> Unija.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F498-7705-4D5F-9877-60EA2114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0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3935-B778-4738-8400-C7844C5D649A}" type="datetime1">
              <a:rPr lang="en-US" smtClean="0"/>
              <a:pPr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This project is funded by EU.                                             Projekat </a:t>
            </a:r>
            <a:r>
              <a:rPr lang="en-US" dirty="0" err="1" smtClean="0"/>
              <a:t>finansira</a:t>
            </a:r>
            <a:r>
              <a:rPr lang="en-US" dirty="0" smtClean="0"/>
              <a:t> </a:t>
            </a:r>
            <a:r>
              <a:rPr lang="en-US" dirty="0" err="1" smtClean="0"/>
              <a:t>Evropska</a:t>
            </a:r>
            <a:r>
              <a:rPr lang="en-US" dirty="0" smtClean="0"/>
              <a:t> Unija.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F498-7705-4D5F-9877-60EA2114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5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C830-7668-45F9-8648-8F1A2D58EEF1}" type="datetime1">
              <a:rPr lang="en-US" smtClean="0"/>
              <a:pPr/>
              <a:t>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This project is funded by EU.                                             Projekat </a:t>
            </a:r>
            <a:r>
              <a:rPr lang="en-US" dirty="0" err="1" smtClean="0"/>
              <a:t>finansira</a:t>
            </a:r>
            <a:r>
              <a:rPr lang="en-US" dirty="0" smtClean="0"/>
              <a:t> </a:t>
            </a:r>
            <a:r>
              <a:rPr lang="en-US" dirty="0" err="1" smtClean="0"/>
              <a:t>Evropska</a:t>
            </a:r>
            <a:r>
              <a:rPr lang="en-US" dirty="0" smtClean="0"/>
              <a:t> Unija.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F498-7705-4D5F-9877-60EA2114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E2FA-7CDA-4945-AC9C-EF39F5674231}" type="datetime1">
              <a:rPr lang="en-US" smtClean="0"/>
              <a:pPr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This project is funded by EU.                                             Projekat </a:t>
            </a:r>
            <a:r>
              <a:rPr lang="en-US" dirty="0" err="1" smtClean="0"/>
              <a:t>finansira</a:t>
            </a:r>
            <a:r>
              <a:rPr lang="en-US" dirty="0" smtClean="0"/>
              <a:t> </a:t>
            </a:r>
            <a:r>
              <a:rPr lang="en-US" dirty="0" err="1" smtClean="0"/>
              <a:t>Evropska</a:t>
            </a:r>
            <a:r>
              <a:rPr lang="en-US" dirty="0" smtClean="0"/>
              <a:t> Unija.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F498-7705-4D5F-9877-60EA2114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6647-A2FD-4641-A8F3-89DB1B374B76}" type="datetime1">
              <a:rPr lang="en-US" smtClean="0"/>
              <a:pPr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This project is funded by EU.                                             Projekat </a:t>
            </a:r>
            <a:r>
              <a:rPr lang="en-US" dirty="0" err="1" smtClean="0"/>
              <a:t>finansira</a:t>
            </a:r>
            <a:r>
              <a:rPr lang="en-US" dirty="0" smtClean="0"/>
              <a:t> </a:t>
            </a:r>
            <a:r>
              <a:rPr lang="en-US" dirty="0" err="1" smtClean="0"/>
              <a:t>Evropska</a:t>
            </a:r>
            <a:r>
              <a:rPr lang="en-US" dirty="0" smtClean="0"/>
              <a:t> Unija.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DF498-7705-4D5F-9877-60EA2114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1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8FCD5-2F86-46EC-8C77-AD6E0A759F11}" type="datetime1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                                           This project is funded by EU.                                             Projekat </a:t>
            </a:r>
            <a:r>
              <a:rPr lang="en-US" dirty="0" err="1" smtClean="0"/>
              <a:t>finansira</a:t>
            </a:r>
            <a:r>
              <a:rPr lang="en-US" dirty="0" smtClean="0"/>
              <a:t> </a:t>
            </a:r>
            <a:r>
              <a:rPr lang="en-US" dirty="0" err="1" smtClean="0"/>
              <a:t>Evropska</a:t>
            </a:r>
            <a:r>
              <a:rPr lang="en-US" dirty="0" smtClean="0"/>
              <a:t> Unija.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DF498-7705-4D5F-9877-60EA211451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4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801740"/>
            <a:ext cx="9144000" cy="1655762"/>
          </a:xfrm>
        </p:spPr>
        <p:txBody>
          <a:bodyPr/>
          <a:lstStyle/>
          <a:p>
            <a:r>
              <a:rPr lang="en-GB" sz="2800" b="1" dirty="0" err="1" smtClean="0"/>
              <a:t>Promocija</a:t>
            </a:r>
            <a:r>
              <a:rPr lang="en-GB" sz="2800" b="1" dirty="0" smtClean="0"/>
              <a:t> </a:t>
            </a:r>
            <a:r>
              <a:rPr lang="x-none" sz="2800" b="1" dirty="0" smtClean="0"/>
              <a:t>i</a:t>
            </a:r>
            <a:r>
              <a:rPr lang="en-GB" sz="2800" b="1" dirty="0" smtClean="0"/>
              <a:t> </a:t>
            </a:r>
            <a:r>
              <a:rPr lang="x-none" sz="2800" b="1" dirty="0" smtClean="0"/>
              <a:t>zaštita ljudskih prava Roma/kinja, Egipćana/ki i ostalih ranjivih grupa</a:t>
            </a:r>
            <a:endParaRPr lang="en-US" dirty="0"/>
          </a:p>
        </p:txBody>
      </p:sp>
      <p:pic>
        <p:nvPicPr>
          <p:cNvPr id="1026" name="Picture 2" descr="eu-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67" y="378260"/>
            <a:ext cx="94808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grb RC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63590"/>
            <a:ext cx="755737" cy="85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EF logo_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04" y="1283767"/>
            <a:ext cx="626300" cy="93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ogo_ckc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920" y="1355525"/>
            <a:ext cx="2284309" cy="7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logocedem-eng (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602" y="1453356"/>
            <a:ext cx="1493213" cy="73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72" y="1197710"/>
            <a:ext cx="1023318" cy="10233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46560" y="5611038"/>
            <a:ext cx="65732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060065" algn="ctr"/>
                <a:tab pos="6120130" algn="r"/>
                <a:tab pos="2333625" algn="l"/>
              </a:tabLst>
            </a:pPr>
            <a:r>
              <a:rPr lang="en-GB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948307" y="6045602"/>
            <a:ext cx="5806858" cy="679902"/>
          </a:xfrm>
        </p:spPr>
        <p:txBody>
          <a:bodyPr/>
          <a:lstStyle/>
          <a:p>
            <a:r>
              <a:rPr lang="en-US" dirty="0" smtClean="0"/>
              <a:t>Projekat </a:t>
            </a:r>
            <a:r>
              <a:rPr lang="en-US" dirty="0" err="1" smtClean="0"/>
              <a:t>finansira</a:t>
            </a:r>
            <a:r>
              <a:rPr lang="en-US" dirty="0" smtClean="0"/>
              <a:t> </a:t>
            </a:r>
            <a:r>
              <a:rPr lang="en-US" dirty="0" err="1" smtClean="0"/>
              <a:t>Evropska</a:t>
            </a:r>
            <a:r>
              <a:rPr lang="en-US" dirty="0" smtClean="0"/>
              <a:t> </a:t>
            </a:r>
            <a:r>
              <a:rPr lang="x-none" dirty="0"/>
              <a:t>u</a:t>
            </a:r>
            <a:r>
              <a:rPr lang="en-US" dirty="0" err="1" smtClean="0"/>
              <a:t>nija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     </a:t>
            </a:r>
            <a:endParaRPr lang="en-US" dirty="0"/>
          </a:p>
        </p:txBody>
      </p:sp>
      <p:pic>
        <p:nvPicPr>
          <p:cNvPr id="18" name="Picture 2" descr="eu-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437" y="6041574"/>
            <a:ext cx="94808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1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38618"/>
            <a:ext cx="10515600" cy="8893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x-none" sz="3200" b="1" dirty="0" smtClean="0"/>
              <a:t>    </a:t>
            </a:r>
            <a:r>
              <a:rPr lang="x-none" sz="4000" b="1" dirty="0" smtClean="0">
                <a:latin typeface="+mn-lt"/>
              </a:rPr>
              <a:t>Zdravlje – </a:t>
            </a:r>
            <a:r>
              <a:rPr lang="sr-Latn-ME" sz="4000" b="1" dirty="0" smtClean="0">
                <a:latin typeface="+mn-lt"/>
              </a:rPr>
              <a:t>ključni</a:t>
            </a:r>
            <a:r>
              <a:rPr lang="x-none" sz="4000" b="1" dirty="0" smtClean="0">
                <a:latin typeface="+mn-lt"/>
              </a:rPr>
              <a:t> </a:t>
            </a:r>
            <a:r>
              <a:rPr lang="x-none" sz="4000" b="1" dirty="0" smtClean="0">
                <a:latin typeface="+mn-lt"/>
              </a:rPr>
              <a:t>rezultati</a:t>
            </a:r>
            <a:endParaRPr lang="en-US" sz="40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427563"/>
            <a:ext cx="10515600" cy="215647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x-none" sz="1900" dirty="0" smtClean="0">
                <a:solidFill>
                  <a:schemeClr val="tx1"/>
                </a:solidFill>
              </a:rPr>
              <a:t>Saradnici u socijalnoj inkluziji u oblasti zdravstva u Podgorici, Nik</a:t>
            </a:r>
            <a:r>
              <a:rPr lang="en-US" sz="1900" dirty="0" err="1" smtClean="0">
                <a:solidFill>
                  <a:schemeClr val="tx1"/>
                </a:solidFill>
              </a:rPr>
              <a:t>š</a:t>
            </a:r>
            <a:r>
              <a:rPr lang="x-none" sz="1900" dirty="0" smtClean="0">
                <a:solidFill>
                  <a:schemeClr val="tx1"/>
                </a:solidFill>
              </a:rPr>
              <a:t>i</a:t>
            </a:r>
            <a:r>
              <a:rPr lang="en-US" sz="1900" dirty="0" err="1" smtClean="0">
                <a:solidFill>
                  <a:schemeClr val="tx1"/>
                </a:solidFill>
              </a:rPr>
              <a:t>ć</a:t>
            </a:r>
            <a:r>
              <a:rPr lang="x-none" sz="1900" dirty="0" smtClean="0">
                <a:solidFill>
                  <a:schemeClr val="tx1"/>
                </a:solidFill>
              </a:rPr>
              <a:t>u i Beranama u kontinuitetu rade na olakšavanju pristupa sistemu zdravstvene zaštite za RE populaciju (direktna podrška prilikom odlaska kod ljekara, zakazivanja pregleda, nabavke lijekova), kao i kroz kampanju podizanja svijesti.</a:t>
            </a:r>
            <a:endParaRPr lang="en-GB" sz="19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x-none" sz="1900" dirty="0" smtClean="0">
                <a:solidFill>
                  <a:schemeClr val="tx1"/>
                </a:solidFill>
              </a:rPr>
              <a:t>Oko 30 zdravstevnih radnika iz tri opštine će učestvovati na seminaru posvećenom antidiskriminaciji.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15650" y="1670290"/>
            <a:ext cx="903126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x-none" sz="2000" dirty="0" smtClean="0"/>
              <a:t>Povećanje svijesti RE stanovništva u ostvarivanju pristupa njihovoj zdravstvenoj zaštiti u 3 opštine.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x-none" sz="2000" dirty="0" smtClean="0"/>
              <a:t>Sistem zdravstvene zaštite je ojačan u pogledu pružanja podrške RE socijalnoj inkluziji.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GB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27532" y="6143721"/>
            <a:ext cx="4114800" cy="365125"/>
          </a:xfrm>
        </p:spPr>
        <p:txBody>
          <a:bodyPr/>
          <a:lstStyle/>
          <a:p>
            <a:r>
              <a:rPr lang="en-US" dirty="0"/>
              <a:t>Projekat </a:t>
            </a:r>
            <a:r>
              <a:rPr lang="en-US" dirty="0" err="1"/>
              <a:t>finansira</a:t>
            </a:r>
            <a:r>
              <a:rPr lang="en-US" dirty="0"/>
              <a:t> </a:t>
            </a:r>
            <a:r>
              <a:rPr lang="en-US" dirty="0" err="1"/>
              <a:t>Evropska</a:t>
            </a:r>
            <a:r>
              <a:rPr lang="en-US" dirty="0"/>
              <a:t> </a:t>
            </a:r>
            <a:r>
              <a:rPr lang="x-none" dirty="0"/>
              <a:t>u</a:t>
            </a:r>
            <a:r>
              <a:rPr lang="en-US" dirty="0" err="1"/>
              <a:t>nija</a:t>
            </a:r>
            <a:r>
              <a:rPr lang="sr-Latn-ME" dirty="0"/>
              <a:t>.</a:t>
            </a:r>
            <a:r>
              <a:rPr lang="en-US" dirty="0"/>
              <a:t>                                                        </a:t>
            </a:r>
          </a:p>
          <a:p>
            <a:endParaRPr lang="en-US" dirty="0"/>
          </a:p>
        </p:txBody>
      </p:sp>
      <p:pic>
        <p:nvPicPr>
          <p:cNvPr id="6" name="Picture 2" descr="eu-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283" y="6011164"/>
            <a:ext cx="94808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81470" y="2897498"/>
            <a:ext cx="71287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sz="3200" b="1" dirty="0" smtClean="0"/>
          </a:p>
          <a:p>
            <a:r>
              <a:rPr lang="x-none" sz="3600" b="1" dirty="0" smtClean="0"/>
              <a:t>        Očekivani rezultati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19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165970"/>
            <a:ext cx="9976981" cy="5612052"/>
          </a:xfrm>
          <a:prstGeom prst="rect">
            <a:avLst/>
          </a:prstGeom>
        </p:spPr>
      </p:pic>
      <p:pic>
        <p:nvPicPr>
          <p:cNvPr id="6" name="Picture 2" descr="eu-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60" y="6089650"/>
            <a:ext cx="94808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5003104" y="62222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Projekat finansira Evropska </a:t>
            </a:r>
            <a:r>
              <a:rPr lang="x-none"/>
              <a:t>u</a:t>
            </a:r>
            <a:r>
              <a:rPr lang="en-US"/>
              <a:t>nija</a:t>
            </a:r>
            <a:r>
              <a:rPr lang="sr-Latn-ME"/>
              <a:t>.</a:t>
            </a:r>
            <a:r>
              <a:rPr lang="en-US"/>
              <a:t>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8306" y="1821332"/>
            <a:ext cx="4722312" cy="4565191"/>
          </a:xfrm>
        </p:spPr>
        <p:txBody>
          <a:bodyPr>
            <a:norm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GB" sz="2000" dirty="0" smtClean="0"/>
              <a:t> </a:t>
            </a:r>
            <a:r>
              <a:rPr lang="x-none" sz="1800" dirty="0" smtClean="0"/>
              <a:t>Povećanje stepena socijalne inkluzije RE populacije i svijesti o zaštiti njihove  tradicije i kulturnog identiteta.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x-none" sz="1800" dirty="0" smtClean="0"/>
              <a:t>Ojačana sistemska podrška u obezbjeđivanju pristupa servisima socijalne zaštite za RE populaciju.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x-none" sz="1800" dirty="0" smtClean="0"/>
              <a:t>Ojačani kapaciteti državnih i lokalnih službenika u oblasti antidiskriminacije i ljudskih prava</a:t>
            </a:r>
            <a:r>
              <a:rPr lang="en-GB" sz="1800" dirty="0" smtClean="0"/>
              <a:t>.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x-none" sz="1800" dirty="0" smtClean="0"/>
              <a:t>Obezbjeđena institucionalna podrška u prevenciji dječjeg prosjačenja.</a:t>
            </a:r>
            <a:endParaRPr lang="en-GB" sz="1800" dirty="0" smtClean="0"/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x-none" sz="1800" dirty="0" smtClean="0"/>
              <a:t>Poboljšana koordinacija aktivnosti između ključnih aktera na nacionalnom nivou u oblasti RE socijalne inkluzije.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09" y="1653436"/>
            <a:ext cx="5746898" cy="3539136"/>
          </a:xfrm>
          <a:prstGeom prst="rect">
            <a:avLst/>
          </a:prstGeom>
        </p:spPr>
      </p:pic>
      <p:pic>
        <p:nvPicPr>
          <p:cNvPr id="5" name="Picture 2" descr="eu-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60" y="6091238"/>
            <a:ext cx="94808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5003104" y="62222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Projekat </a:t>
            </a:r>
            <a:r>
              <a:rPr lang="en-US" dirty="0" err="1"/>
              <a:t>finansira</a:t>
            </a:r>
            <a:r>
              <a:rPr lang="en-US" dirty="0"/>
              <a:t> </a:t>
            </a:r>
            <a:r>
              <a:rPr lang="en-US" dirty="0" err="1"/>
              <a:t>Evropska</a:t>
            </a:r>
            <a:r>
              <a:rPr lang="en-US" dirty="0"/>
              <a:t> </a:t>
            </a:r>
            <a:r>
              <a:rPr lang="x-none" dirty="0"/>
              <a:t>u</a:t>
            </a:r>
            <a:r>
              <a:rPr lang="en-US" dirty="0" err="1"/>
              <a:t>nija</a:t>
            </a:r>
            <a:r>
              <a:rPr lang="en-US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616281" y="716939"/>
            <a:ext cx="84660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4400" b="1" dirty="0" smtClean="0"/>
              <a:t>Socijalna inkluzija – </a:t>
            </a:r>
            <a:r>
              <a:rPr lang="sr-Latn-ME" sz="4400" b="1" dirty="0" smtClean="0"/>
              <a:t>ključni</a:t>
            </a:r>
            <a:r>
              <a:rPr lang="x-none" sz="4400" b="1" dirty="0" smtClean="0"/>
              <a:t> </a:t>
            </a:r>
            <a:r>
              <a:rPr lang="x-none" sz="4400" b="1" dirty="0" smtClean="0"/>
              <a:t>rezultati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4763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6526" y="584782"/>
            <a:ext cx="9144000" cy="1202499"/>
          </a:xfrm>
        </p:spPr>
        <p:txBody>
          <a:bodyPr>
            <a:noAutofit/>
          </a:bodyPr>
          <a:lstStyle/>
          <a:p>
            <a:r>
              <a:rPr lang="x-none" sz="3600" b="1" dirty="0" smtClean="0"/>
              <a:t>Očekivani rezultati – </a:t>
            </a:r>
            <a:r>
              <a:rPr lang="x-none" sz="3600" b="1" dirty="0" smtClean="0"/>
              <a:t>Socija</a:t>
            </a:r>
            <a:r>
              <a:rPr lang="sr-Latn-ME" sz="3600" b="1" dirty="0" smtClean="0"/>
              <a:t>l</a:t>
            </a:r>
            <a:r>
              <a:rPr lang="x-none" sz="3600" b="1" dirty="0" smtClean="0"/>
              <a:t>na </a:t>
            </a:r>
            <a:r>
              <a:rPr lang="x-none" sz="3600" b="1" dirty="0" smtClean="0"/>
              <a:t>inkluzija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1800" b="1" i="1" dirty="0"/>
              <a:t/>
            </a:r>
            <a:br>
              <a:rPr lang="en-GB" sz="1800" b="1" i="1" dirty="0"/>
            </a:br>
            <a:endParaRPr lang="en-US" sz="18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8843" y="1567214"/>
            <a:ext cx="9144000" cy="1655762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x-none" sz="1600" dirty="0" smtClean="0"/>
              <a:t>Državne </a:t>
            </a:r>
            <a:r>
              <a:rPr lang="x-none" sz="1600" dirty="0"/>
              <a:t>i </a:t>
            </a:r>
            <a:r>
              <a:rPr lang="x-none" sz="1600" dirty="0" smtClean="0"/>
              <a:t>lokalne službe </a:t>
            </a:r>
            <a:r>
              <a:rPr lang="x-none" sz="1600" dirty="0"/>
              <a:t>će </a:t>
            </a:r>
            <a:r>
              <a:rPr lang="x-none" sz="1600" dirty="0" smtClean="0"/>
              <a:t>biti podržane u borbi protiv dječjeg prosjačenja, </a:t>
            </a:r>
            <a:r>
              <a:rPr lang="x-none" sz="1600" dirty="0"/>
              <a:t>anti-diskriminacije, socijalnog stanovanja i </a:t>
            </a:r>
            <a:r>
              <a:rPr lang="x-none" sz="1600" dirty="0" smtClean="0"/>
              <a:t>razvijanja  lokalnih planova akcije u socijalnoj inkluziji.</a:t>
            </a:r>
            <a:endParaRPr lang="x-none" sz="16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x-none" sz="1600" dirty="0" smtClean="0"/>
              <a:t>Oko 10  grantova će biti dodijeljeno RE nevladinim organizacijama kroz sub-granting program sa ciljem finansiranja akcija socijalne inkluzije u zajednici. 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x-none" sz="1600" dirty="0"/>
              <a:t>Oko 10  grantova će biti dodijeljeno RE nevladinim organizacijama kroz sub-granting program sa ciljem finansiranja </a:t>
            </a:r>
            <a:r>
              <a:rPr lang="x-none" sz="1600" dirty="0" smtClean="0"/>
              <a:t>akcija koje promovišu RE kulturni identitet, tradiciju i običaje.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x-none" sz="1600" dirty="0" smtClean="0"/>
              <a:t>Oko 80 RE će učestvovati u radionicama posvećenim političkom udruživanju i zastupljenosti u organima odlučivanja; oko 140 </a:t>
            </a:r>
            <a:r>
              <a:rPr lang="sr-Latn-ME" sz="1600" dirty="0" smtClean="0"/>
              <a:t>RE </a:t>
            </a:r>
            <a:r>
              <a:rPr lang="x-none" sz="1600" dirty="0" smtClean="0"/>
              <a:t>će </a:t>
            </a:r>
            <a:r>
              <a:rPr lang="x-none" sz="1600" dirty="0" smtClean="0"/>
              <a:t>biti obuhvaćeno radionicama na temu prevencije porodičnog nasilja i ranih brakova, osnaživanja žena i omladine.</a:t>
            </a:r>
            <a:endParaRPr lang="en-GB" sz="16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x-none" sz="1600" dirty="0" smtClean="0"/>
              <a:t>Oko 250 djece će biti uključeno u muzičke radionice</a:t>
            </a:r>
            <a:r>
              <a:rPr lang="en-GB" sz="16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x-none" sz="1600" dirty="0" smtClean="0"/>
              <a:t>Najmanje 100 RE će učestvovati u aktivnostima u zajednici  posvećenim kulturnim i obrazovnim manifestacijama. </a:t>
            </a:r>
            <a:endParaRPr lang="en-GB" sz="16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x-none" sz="1600" dirty="0" smtClean="0"/>
              <a:t>Standard kvalifikacije za mjesto Saradnik/ca u socijalnoj inkluziji u oblasti socijalne zaštite će biti razvijen.</a:t>
            </a:r>
            <a:endParaRPr lang="en-GB" sz="16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x-none" sz="1600" dirty="0" smtClean="0"/>
              <a:t>Sveobuhvatna baza podataka koja će sadržati kvalitativne i kvantitativne podatke o projektu će biti razvijena i biće unaprijeđena koordinacija aktivnosti između ključnih aktera RE socijalne inkluzije na nacionalnom nivou.</a:t>
            </a:r>
            <a:endParaRPr lang="en-GB" sz="1600" dirty="0" smtClean="0"/>
          </a:p>
        </p:txBody>
      </p:sp>
      <p:pic>
        <p:nvPicPr>
          <p:cNvPr id="5" name="Picture 2" descr="eu-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440" y="6089648"/>
            <a:ext cx="94808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5003104" y="62222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   </a:t>
            </a:r>
            <a:r>
              <a:rPr lang="x-none" dirty="0" smtClean="0"/>
              <a:t>Projekat finansira Evropska unija.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3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13" y="329484"/>
            <a:ext cx="3554262" cy="41780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821" y="1671264"/>
            <a:ext cx="6900346" cy="4361028"/>
          </a:xfrm>
        </p:spPr>
      </p:pic>
      <p:pic>
        <p:nvPicPr>
          <p:cNvPr id="8" name="Picture 2" descr="eu-fl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303" y="6032292"/>
            <a:ext cx="94808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 txBox="1">
            <a:spLocks/>
          </p:cNvSpPr>
          <p:nvPr/>
        </p:nvSpPr>
        <p:spPr>
          <a:xfrm>
            <a:off x="5053208" y="6297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802688" y="6297403"/>
            <a:ext cx="4114800" cy="365125"/>
          </a:xfrm>
        </p:spPr>
        <p:txBody>
          <a:bodyPr/>
          <a:lstStyle/>
          <a:p>
            <a:r>
              <a:rPr lang="en-US" dirty="0" smtClean="0"/>
              <a:t>Projekat </a:t>
            </a:r>
            <a:r>
              <a:rPr lang="en-US" dirty="0" err="1" smtClean="0"/>
              <a:t>finansira</a:t>
            </a:r>
            <a:r>
              <a:rPr lang="en-US" dirty="0" smtClean="0"/>
              <a:t> </a:t>
            </a:r>
            <a:r>
              <a:rPr lang="en-US" dirty="0" err="1" smtClean="0"/>
              <a:t>Evropska</a:t>
            </a:r>
            <a:r>
              <a:rPr lang="en-US" dirty="0" smtClean="0"/>
              <a:t> </a:t>
            </a:r>
            <a:r>
              <a:rPr lang="x-none" dirty="0" smtClean="0"/>
              <a:t>u</a:t>
            </a:r>
            <a:r>
              <a:rPr lang="en-US" dirty="0" err="1" smtClean="0"/>
              <a:t>nija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4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26718" y="600711"/>
            <a:ext cx="9782827" cy="4722851"/>
          </a:xfrm>
        </p:spPr>
        <p:txBody>
          <a:bodyPr>
            <a:normAutofit/>
          </a:bodyPr>
          <a:lstStyle/>
          <a:p>
            <a:pPr algn="ctr"/>
            <a:r>
              <a:rPr lang="x-none" sz="3600" dirty="0" smtClean="0"/>
              <a:t>Partneri na projektu</a:t>
            </a:r>
            <a:endParaRPr lang="en-US" sz="3600" dirty="0" smtClean="0"/>
          </a:p>
          <a:p>
            <a:endParaRPr lang="en-US" sz="2800" dirty="0" smtClean="0"/>
          </a:p>
          <a:p>
            <a:pPr algn="just"/>
            <a:endParaRPr lang="x-none" sz="2800" b="0" dirty="0" smtClean="0"/>
          </a:p>
          <a:p>
            <a:pPr algn="just"/>
            <a:r>
              <a:rPr lang="x-none" sz="2800" b="0" dirty="0" smtClean="0"/>
              <a:t>Projekat će realizovati Help, u saradnji sa partnerima na projektu:</a:t>
            </a:r>
            <a:endParaRPr lang="en-US" sz="2800" b="0" dirty="0" smtClean="0"/>
          </a:p>
          <a:p>
            <a:pPr algn="just"/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x-none" sz="2800" b="0" dirty="0" smtClean="0"/>
              <a:t>Romski</a:t>
            </a:r>
            <a:r>
              <a:rPr lang="sr-Latn-ME" sz="2800" b="0" dirty="0" smtClean="0"/>
              <a:t>m</a:t>
            </a:r>
            <a:r>
              <a:rPr lang="x-none" sz="2800" b="0" dirty="0" smtClean="0"/>
              <a:t> obrazovni</a:t>
            </a:r>
            <a:r>
              <a:rPr lang="sr-Latn-ME" sz="2800" b="0" dirty="0" smtClean="0"/>
              <a:t>m</a:t>
            </a:r>
            <a:r>
              <a:rPr lang="x-none" sz="2800" b="0" dirty="0" smtClean="0"/>
              <a:t> fond</a:t>
            </a:r>
            <a:r>
              <a:rPr lang="sr-Latn-ME" sz="2800" b="0" dirty="0" smtClean="0"/>
              <a:t>om – REF,</a:t>
            </a:r>
            <a:endParaRPr lang="x-none" sz="2800" b="0" dirty="0" smtClean="0"/>
          </a:p>
          <a:p>
            <a:pPr algn="just"/>
            <a:r>
              <a:rPr lang="x-none" sz="2800" b="0" dirty="0" smtClean="0"/>
              <a:t>Crveni</a:t>
            </a:r>
            <a:r>
              <a:rPr lang="sr-Latn-ME" sz="2800" b="0" dirty="0" smtClean="0"/>
              <a:t>m </a:t>
            </a:r>
            <a:r>
              <a:rPr lang="x-none" sz="2800" b="0" dirty="0" smtClean="0"/>
              <a:t>krst</a:t>
            </a:r>
            <a:r>
              <a:rPr lang="sr-Latn-ME" sz="2800" b="0" dirty="0" smtClean="0"/>
              <a:t>om</a:t>
            </a:r>
            <a:r>
              <a:rPr lang="x-none" sz="2800" b="0" dirty="0" smtClean="0"/>
              <a:t> </a:t>
            </a:r>
            <a:r>
              <a:rPr lang="x-none" sz="2800" b="0" dirty="0" smtClean="0"/>
              <a:t>Crne Gore i</a:t>
            </a:r>
            <a:r>
              <a:rPr lang="en-US" sz="2800" b="0" dirty="0" smtClean="0"/>
              <a:t> </a:t>
            </a:r>
          </a:p>
          <a:p>
            <a:pPr algn="just"/>
            <a:r>
              <a:rPr lang="x-none" sz="2800" b="0" dirty="0" smtClean="0"/>
              <a:t>Cent</a:t>
            </a:r>
            <a:r>
              <a:rPr lang="sr-Latn-ME" sz="2800" b="0" dirty="0" smtClean="0"/>
              <a:t>rom</a:t>
            </a:r>
            <a:r>
              <a:rPr lang="x-none" sz="2800" b="0" dirty="0" smtClean="0"/>
              <a:t> </a:t>
            </a:r>
            <a:r>
              <a:rPr lang="x-none" sz="2800" b="0" dirty="0" smtClean="0"/>
              <a:t>za demokratiju i ljudska prava</a:t>
            </a:r>
            <a:r>
              <a:rPr lang="en-US" sz="2800" b="0" dirty="0" smtClean="0"/>
              <a:t> </a:t>
            </a:r>
            <a:r>
              <a:rPr lang="en-US" sz="2800" b="0" dirty="0" smtClean="0"/>
              <a:t>– CEDEM</a:t>
            </a:r>
            <a:r>
              <a:rPr lang="sr-Latn-ME" sz="2800" b="0" dirty="0" smtClean="0"/>
              <a:t>.</a:t>
            </a:r>
            <a:endParaRPr lang="en-US" sz="2800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8481" y="5523978"/>
            <a:ext cx="5157787" cy="173310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2" descr="eu-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21" y="5978914"/>
            <a:ext cx="94808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5003104" y="62222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376803" y="6173786"/>
            <a:ext cx="4114800" cy="365125"/>
          </a:xfrm>
        </p:spPr>
        <p:txBody>
          <a:bodyPr/>
          <a:lstStyle/>
          <a:p>
            <a:r>
              <a:rPr lang="en-US" dirty="0" smtClean="0"/>
              <a:t>Projekat </a:t>
            </a:r>
            <a:r>
              <a:rPr lang="en-US" dirty="0" err="1" smtClean="0"/>
              <a:t>finansira</a:t>
            </a:r>
            <a:r>
              <a:rPr lang="en-US" dirty="0" smtClean="0"/>
              <a:t> </a:t>
            </a:r>
            <a:r>
              <a:rPr lang="en-US" dirty="0" err="1" smtClean="0"/>
              <a:t>Evropska</a:t>
            </a:r>
            <a:r>
              <a:rPr lang="en-US" dirty="0" smtClean="0"/>
              <a:t> </a:t>
            </a:r>
            <a:r>
              <a:rPr lang="x-none" dirty="0" smtClean="0"/>
              <a:t>u</a:t>
            </a:r>
            <a:r>
              <a:rPr lang="en-US" dirty="0" err="1" smtClean="0"/>
              <a:t>nija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4000" b="1" dirty="0" smtClean="0">
                <a:latin typeface="+mn-lt"/>
              </a:rPr>
              <a:t>Saradnici na projektu:</a:t>
            </a:r>
            <a:r>
              <a:rPr lang="en-US" sz="9600" b="1" dirty="0"/>
              <a:t/>
            </a:r>
            <a:br>
              <a:rPr lang="en-US" sz="9600" b="1" dirty="0"/>
            </a:b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988496" y="6300592"/>
            <a:ext cx="4316260" cy="420883"/>
          </a:xfrm>
        </p:spPr>
        <p:txBody>
          <a:bodyPr/>
          <a:lstStyle/>
          <a:p>
            <a:r>
              <a:rPr lang="en-US" dirty="0" smtClean="0"/>
              <a:t>Projekat </a:t>
            </a:r>
            <a:r>
              <a:rPr lang="en-US" dirty="0" err="1" smtClean="0"/>
              <a:t>finansira</a:t>
            </a:r>
            <a:r>
              <a:rPr lang="en-US" dirty="0" smtClean="0"/>
              <a:t> </a:t>
            </a:r>
            <a:r>
              <a:rPr lang="en-US" dirty="0" err="1" smtClean="0"/>
              <a:t>Evropska</a:t>
            </a:r>
            <a:r>
              <a:rPr lang="en-US" dirty="0" smtClean="0"/>
              <a:t> </a:t>
            </a:r>
            <a:r>
              <a:rPr lang="x-none" dirty="0" smtClean="0"/>
              <a:t>u</a:t>
            </a:r>
            <a:r>
              <a:rPr lang="en-US" dirty="0" err="1" smtClean="0"/>
              <a:t>nija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27751" y="1117451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x-none" dirty="0" smtClean="0"/>
          </a:p>
          <a:p>
            <a:r>
              <a:rPr lang="x-none" dirty="0" smtClean="0"/>
              <a:t>Ministarstvo zdravlja</a:t>
            </a:r>
          </a:p>
          <a:p>
            <a:r>
              <a:rPr lang="x-none" dirty="0" smtClean="0"/>
              <a:t>Ministarstvo rada i socijalnog staranja</a:t>
            </a:r>
          </a:p>
          <a:p>
            <a:r>
              <a:rPr lang="x-none" dirty="0" smtClean="0"/>
              <a:t>Ministarstvo obrazovanja</a:t>
            </a:r>
            <a:endParaRPr lang="en-US" dirty="0"/>
          </a:p>
          <a:p>
            <a:r>
              <a:rPr lang="x-none" dirty="0" smtClean="0"/>
              <a:t>Zavod za školstvo</a:t>
            </a:r>
          </a:p>
          <a:p>
            <a:r>
              <a:rPr lang="x-none" dirty="0" smtClean="0"/>
              <a:t>Zavod za zapošljavanje</a:t>
            </a:r>
            <a:endParaRPr lang="en-US" dirty="0"/>
          </a:p>
          <a:p>
            <a:r>
              <a:rPr lang="x-none" dirty="0"/>
              <a:t>Zavod za dječiju i socijalnu zaštitu</a:t>
            </a:r>
            <a:endParaRPr lang="en-US" dirty="0"/>
          </a:p>
          <a:p>
            <a:r>
              <a:rPr lang="x-none" dirty="0"/>
              <a:t>Kancelarija za borbu protiv trgovine ljudima</a:t>
            </a:r>
            <a:endParaRPr lang="en-US" dirty="0"/>
          </a:p>
          <a:p>
            <a:r>
              <a:rPr lang="x-none" dirty="0"/>
              <a:t>Centar za socijalni rad </a:t>
            </a:r>
            <a:r>
              <a:rPr lang="es-US" dirty="0"/>
              <a:t>(Podgorica, </a:t>
            </a:r>
            <a:r>
              <a:rPr lang="es-US" dirty="0" smtClean="0"/>
              <a:t>Nikšić, </a:t>
            </a:r>
            <a:r>
              <a:rPr lang="es-US" dirty="0"/>
              <a:t>Berane)</a:t>
            </a:r>
            <a:endParaRPr lang="en-US" dirty="0"/>
          </a:p>
          <a:p>
            <a:r>
              <a:rPr lang="x-none" dirty="0"/>
              <a:t>Dom zdravlja </a:t>
            </a:r>
            <a:r>
              <a:rPr lang="es-US" dirty="0"/>
              <a:t>(Podgorica, Nikšić, Berane)</a:t>
            </a:r>
            <a:endParaRPr lang="en-US" dirty="0"/>
          </a:p>
          <a:p>
            <a:r>
              <a:rPr lang="x-none" dirty="0"/>
              <a:t>Centar za stručno obrazovanje</a:t>
            </a:r>
            <a:endParaRPr lang="en-US" dirty="0"/>
          </a:p>
          <a:p>
            <a:r>
              <a:rPr lang="x-none" dirty="0"/>
              <a:t>Glavni grad Podgorica</a:t>
            </a:r>
            <a:endParaRPr lang="en-US" dirty="0"/>
          </a:p>
          <a:p>
            <a:r>
              <a:rPr lang="x-none" dirty="0"/>
              <a:t>Opština Nikšić</a:t>
            </a:r>
            <a:endParaRPr lang="en-US" dirty="0"/>
          </a:p>
          <a:p>
            <a:r>
              <a:rPr lang="x-none" dirty="0"/>
              <a:t>Opština Berane</a:t>
            </a:r>
            <a:endParaRPr lang="en-US" dirty="0"/>
          </a:p>
          <a:p>
            <a:r>
              <a:rPr lang="x-none" dirty="0"/>
              <a:t>RE nevladine organizacije</a:t>
            </a:r>
            <a:endParaRPr lang="en-US" dirty="0"/>
          </a:p>
          <a:p>
            <a:r>
              <a:rPr lang="x-none" dirty="0"/>
              <a:t>Osnovne i srednje škole </a:t>
            </a:r>
            <a:r>
              <a:rPr lang="es-US" dirty="0"/>
              <a:t>(Podgorica, Nikšić, Berane)</a:t>
            </a:r>
            <a:endParaRPr lang="en-US" dirty="0"/>
          </a:p>
          <a:p>
            <a:r>
              <a:rPr lang="x-none" dirty="0"/>
              <a:t>Filozofski fakultet – studijski program Pedagogija, Nikišić</a:t>
            </a:r>
            <a:endParaRPr lang="en-US" dirty="0"/>
          </a:p>
        </p:txBody>
      </p:sp>
      <p:pic>
        <p:nvPicPr>
          <p:cNvPr id="12" name="Picture 2" descr="eu-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11" y="6091238"/>
            <a:ext cx="94808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055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5154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x-none" sz="4000" b="1" dirty="0" smtClean="0">
                <a:latin typeface="+mn-lt"/>
              </a:rPr>
              <a:t>Finansiranje projekta:</a:t>
            </a:r>
            <a:br>
              <a:rPr lang="x-none" sz="4000" b="1" dirty="0" smtClean="0">
                <a:latin typeface="+mn-lt"/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x-none" sz="3100" dirty="0" smtClean="0"/>
              <a:t>Evropska komisija, preko Delegacije EU u Crnoj Gori </a:t>
            </a:r>
            <a:r>
              <a:rPr lang="en-US" sz="3100" dirty="0" smtClean="0"/>
              <a:t>– 1, 000, 000 Euro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x-none" sz="3100" dirty="0" smtClean="0"/>
              <a:t>Romski obrazovni fond</a:t>
            </a:r>
            <a:r>
              <a:rPr lang="en-US" sz="3100" dirty="0" smtClean="0"/>
              <a:t> – 172, 659. 31 Euro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x-none" sz="3100" dirty="0" smtClean="0"/>
              <a:t>Crveni krst Crne Gore</a:t>
            </a:r>
            <a:r>
              <a:rPr lang="en-US" sz="3100" dirty="0" smtClean="0"/>
              <a:t>- 9,590.03 Euro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Help - 25,000.00 Euro </a:t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CEDEM - </a:t>
            </a:r>
            <a:r>
              <a:rPr lang="en-US" sz="3100" dirty="0"/>
              <a:t>5,000.00 </a:t>
            </a:r>
            <a:r>
              <a:rPr lang="en-US" sz="3100" dirty="0" smtClean="0"/>
              <a:t>Euro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4697260" y="6062598"/>
            <a:ext cx="4270332" cy="392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r>
              <a:rPr lang="en-US" dirty="0"/>
              <a:t>Projekat </a:t>
            </a:r>
            <a:r>
              <a:rPr lang="en-US" dirty="0" err="1"/>
              <a:t>finansira</a:t>
            </a:r>
            <a:r>
              <a:rPr lang="en-US" dirty="0"/>
              <a:t> </a:t>
            </a:r>
            <a:r>
              <a:rPr lang="en-US" dirty="0" err="1"/>
              <a:t>Evropska</a:t>
            </a:r>
            <a:r>
              <a:rPr lang="en-US" dirty="0"/>
              <a:t> </a:t>
            </a:r>
            <a:r>
              <a:rPr lang="x-none" dirty="0" smtClean="0"/>
              <a:t>u</a:t>
            </a:r>
            <a:r>
              <a:rPr lang="en-US" dirty="0" err="1" smtClean="0"/>
              <a:t>nija</a:t>
            </a:r>
            <a:endParaRPr lang="en-US" dirty="0"/>
          </a:p>
        </p:txBody>
      </p:sp>
      <p:pic>
        <p:nvPicPr>
          <p:cNvPr id="5" name="Picture 2" descr="eu-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330" y="5957093"/>
            <a:ext cx="94808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1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162" y="785586"/>
            <a:ext cx="3932237" cy="20855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i="1" dirty="0" err="1" smtClean="0">
                <a:latin typeface="+mn-lt"/>
              </a:rPr>
              <a:t>Prema</a:t>
            </a:r>
            <a:r>
              <a:rPr lang="en-US" sz="2200" b="1" i="1" dirty="0" smtClean="0">
                <a:latin typeface="+mn-lt"/>
              </a:rPr>
              <a:t> </a:t>
            </a:r>
            <a:r>
              <a:rPr lang="en-US" sz="2200" b="1" i="1" dirty="0" err="1" smtClean="0">
                <a:latin typeface="+mn-lt"/>
              </a:rPr>
              <a:t>podacima</a:t>
            </a:r>
            <a:r>
              <a:rPr lang="en-US" sz="2200" b="1" i="1" dirty="0" smtClean="0">
                <a:latin typeface="+mn-lt"/>
              </a:rPr>
              <a:t> MONSTAT-a, u </a:t>
            </a:r>
            <a:r>
              <a:rPr lang="en-US" sz="2200" b="1" i="1" dirty="0" err="1" smtClean="0">
                <a:latin typeface="+mn-lt"/>
              </a:rPr>
              <a:t>Crnoj</a:t>
            </a:r>
            <a:r>
              <a:rPr lang="en-US" sz="2200" b="1" i="1" dirty="0" smtClean="0">
                <a:latin typeface="+mn-lt"/>
              </a:rPr>
              <a:t> </a:t>
            </a:r>
            <a:r>
              <a:rPr lang="en-US" sz="2200" b="1" i="1" dirty="0" err="1" smtClean="0">
                <a:latin typeface="+mn-lt"/>
              </a:rPr>
              <a:t>Gori</a:t>
            </a:r>
            <a:r>
              <a:rPr lang="en-US" sz="2200" b="1" i="1" dirty="0" smtClean="0">
                <a:latin typeface="+mn-lt"/>
              </a:rPr>
              <a:t> </a:t>
            </a:r>
            <a:r>
              <a:rPr lang="en-US" sz="2200" b="1" i="1" dirty="0" err="1" smtClean="0">
                <a:latin typeface="+mn-lt"/>
              </a:rPr>
              <a:t>živi</a:t>
            </a:r>
            <a:r>
              <a:rPr lang="en-US" sz="2200" b="1" i="1" dirty="0" smtClean="0">
                <a:latin typeface="+mn-lt"/>
              </a:rPr>
              <a:t> </a:t>
            </a:r>
            <a:r>
              <a:rPr lang="en-US" sz="2200" b="1" i="1" dirty="0" smtClean="0">
                <a:latin typeface="+mn-lt"/>
              </a:rPr>
              <a:t>8.305 Roma </a:t>
            </a:r>
            <a:r>
              <a:rPr lang="en-US" sz="2200" b="1" i="1" dirty="0" err="1" smtClean="0">
                <a:latin typeface="+mn-lt"/>
              </a:rPr>
              <a:t>i</a:t>
            </a:r>
            <a:r>
              <a:rPr lang="en-US" sz="2200" b="1" i="1" dirty="0" smtClean="0">
                <a:latin typeface="+mn-lt"/>
              </a:rPr>
              <a:t> </a:t>
            </a:r>
            <a:r>
              <a:rPr lang="en-US" sz="2200" b="1" i="1" dirty="0" err="1" smtClean="0">
                <a:latin typeface="+mn-lt"/>
              </a:rPr>
              <a:t>Egi</a:t>
            </a:r>
            <a:r>
              <a:rPr lang="sr-Latn-ME" sz="2200" b="1" i="1" dirty="0" smtClean="0">
                <a:latin typeface="+mn-lt"/>
              </a:rPr>
              <a:t>pćana</a:t>
            </a:r>
            <a:r>
              <a:rPr lang="en-US" sz="2200" b="1" i="1" dirty="0" smtClean="0">
                <a:latin typeface="+mn-lt"/>
              </a:rPr>
              <a:t>.</a:t>
            </a:r>
            <a:r>
              <a:rPr lang="en-US" sz="2200" b="1" i="1" dirty="0" smtClean="0">
                <a:latin typeface="+mn-lt"/>
              </a:rPr>
              <a:t/>
            </a:r>
            <a:br>
              <a:rPr lang="en-US" sz="2200" b="1" i="1" dirty="0" smtClean="0">
                <a:latin typeface="+mn-lt"/>
              </a:rPr>
            </a:br>
            <a:r>
              <a:rPr lang="en-US" sz="2200" b="1" i="1" dirty="0" smtClean="0">
                <a:latin typeface="+mn-lt"/>
              </a:rPr>
              <a:t>U </a:t>
            </a:r>
            <a:r>
              <a:rPr lang="en-US" sz="2200" b="1" i="1" dirty="0" err="1" smtClean="0">
                <a:latin typeface="+mn-lt"/>
              </a:rPr>
              <a:t>Nikšiću</a:t>
            </a:r>
            <a:r>
              <a:rPr lang="en-US" sz="2200" b="1" i="1" dirty="0" smtClean="0">
                <a:latin typeface="+mn-lt"/>
              </a:rPr>
              <a:t>: 929</a:t>
            </a:r>
            <a:br>
              <a:rPr lang="en-US" sz="2200" b="1" i="1" dirty="0" smtClean="0">
                <a:latin typeface="+mn-lt"/>
              </a:rPr>
            </a:br>
            <a:r>
              <a:rPr lang="en-US" sz="2200" b="1" i="1" dirty="0" smtClean="0">
                <a:latin typeface="+mn-lt"/>
              </a:rPr>
              <a:t>u </a:t>
            </a:r>
            <a:r>
              <a:rPr lang="en-US" sz="2200" b="1" i="1" dirty="0" err="1" smtClean="0">
                <a:latin typeface="+mn-lt"/>
              </a:rPr>
              <a:t>Beranama</a:t>
            </a:r>
            <a:r>
              <a:rPr lang="en-US" sz="2200" b="1" i="1" dirty="0" smtClean="0">
                <a:latin typeface="+mn-lt"/>
              </a:rPr>
              <a:t>: 701</a:t>
            </a:r>
            <a:br>
              <a:rPr lang="en-US" sz="2200" b="1" i="1" dirty="0" smtClean="0">
                <a:latin typeface="+mn-lt"/>
              </a:rPr>
            </a:br>
            <a:r>
              <a:rPr lang="en-US" sz="2200" b="1" i="1" dirty="0" smtClean="0">
                <a:latin typeface="+mn-lt"/>
              </a:rPr>
              <a:t>U </a:t>
            </a:r>
            <a:r>
              <a:rPr lang="en-US" sz="2200" b="1" i="1" dirty="0" err="1" smtClean="0">
                <a:latin typeface="+mn-lt"/>
              </a:rPr>
              <a:t>Podgorici</a:t>
            </a:r>
            <a:r>
              <a:rPr lang="en-US" sz="2200" b="1" i="1" dirty="0" smtClean="0">
                <a:latin typeface="+mn-lt"/>
              </a:rPr>
              <a:t>: 4.673</a:t>
            </a:r>
            <a:br>
              <a:rPr lang="en-US" sz="2200" b="1" i="1" dirty="0" smtClean="0">
                <a:latin typeface="+mn-lt"/>
              </a:rPr>
            </a:br>
            <a:r>
              <a:rPr lang="en-US" sz="2200" b="1" i="1" dirty="0" err="1" smtClean="0">
                <a:latin typeface="+mn-lt"/>
              </a:rPr>
              <a:t>Većina</a:t>
            </a:r>
            <a:r>
              <a:rPr lang="en-US" sz="2200" b="1" i="1" dirty="0" smtClean="0">
                <a:latin typeface="+mn-lt"/>
              </a:rPr>
              <a:t> </a:t>
            </a:r>
            <a:r>
              <a:rPr lang="en-US" sz="2200" b="1" i="1" dirty="0" err="1" smtClean="0">
                <a:latin typeface="+mn-lt"/>
              </a:rPr>
              <a:t>ih</a:t>
            </a:r>
            <a:r>
              <a:rPr lang="en-US" sz="2200" b="1" i="1" dirty="0" smtClean="0">
                <a:latin typeface="+mn-lt"/>
              </a:rPr>
              <a:t> </a:t>
            </a:r>
            <a:r>
              <a:rPr lang="en-US" sz="2200" b="1" i="1" dirty="0" err="1" smtClean="0">
                <a:latin typeface="+mn-lt"/>
              </a:rPr>
              <a:t>živi</a:t>
            </a:r>
            <a:r>
              <a:rPr lang="en-US" sz="2200" b="1" i="1" dirty="0" smtClean="0">
                <a:latin typeface="+mn-lt"/>
              </a:rPr>
              <a:t> u </a:t>
            </a:r>
            <a:r>
              <a:rPr lang="en-US" sz="2200" b="1" i="1" dirty="0" err="1" smtClean="0">
                <a:latin typeface="+mn-lt"/>
              </a:rPr>
              <a:t>uslovima</a:t>
            </a:r>
            <a:r>
              <a:rPr lang="en-US" sz="2200" b="1" i="1" dirty="0" smtClean="0">
                <a:latin typeface="+mn-lt"/>
              </a:rPr>
              <a:t> </a:t>
            </a:r>
            <a:r>
              <a:rPr lang="en-US" sz="2200" b="1" i="1" dirty="0" err="1" smtClean="0">
                <a:latin typeface="+mn-lt"/>
              </a:rPr>
              <a:t>opšteg</a:t>
            </a:r>
            <a:r>
              <a:rPr lang="en-US" sz="2200" b="1" i="1" dirty="0" smtClean="0">
                <a:latin typeface="+mn-lt"/>
              </a:rPr>
              <a:t> </a:t>
            </a:r>
            <a:r>
              <a:rPr lang="en-US" sz="2200" b="1" i="1" dirty="0" err="1" smtClean="0">
                <a:latin typeface="+mn-lt"/>
              </a:rPr>
              <a:t>ili</a:t>
            </a:r>
            <a:r>
              <a:rPr lang="en-US" sz="2200" b="1" i="1" dirty="0" smtClean="0">
                <a:latin typeface="+mn-lt"/>
              </a:rPr>
              <a:t> </a:t>
            </a:r>
            <a:r>
              <a:rPr lang="en-US" sz="2200" b="1" i="1" dirty="0" err="1" smtClean="0">
                <a:latin typeface="+mn-lt"/>
              </a:rPr>
              <a:t>ekstremnog</a:t>
            </a:r>
            <a:r>
              <a:rPr lang="en-US" sz="2200" b="1" i="1" dirty="0" smtClean="0">
                <a:latin typeface="+mn-lt"/>
              </a:rPr>
              <a:t> </a:t>
            </a:r>
            <a:r>
              <a:rPr lang="en-US" sz="2200" b="1" i="1" dirty="0" err="1" smtClean="0">
                <a:latin typeface="+mn-lt"/>
              </a:rPr>
              <a:t>siromaštva</a:t>
            </a:r>
            <a:r>
              <a:rPr lang="en-US" sz="2200" b="1" i="1" dirty="0" smtClean="0">
                <a:latin typeface="+mn-lt"/>
              </a:rPr>
              <a:t/>
            </a:r>
            <a:br>
              <a:rPr lang="en-US" sz="2200" b="1" i="1" dirty="0" smtClean="0">
                <a:latin typeface="+mn-lt"/>
              </a:rPr>
            </a:br>
            <a:r>
              <a:rPr lang="en-US" sz="2200" b="1" i="1" dirty="0" smtClean="0">
                <a:latin typeface="+mn-lt"/>
              </a:rPr>
              <a:t>  </a:t>
            </a:r>
            <a:endParaRPr lang="en-US" sz="2200" b="1" dirty="0">
              <a:latin typeface="+mn-lt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r="8977"/>
          <a:stretch>
            <a:fillRect/>
          </a:stretch>
        </p:blipFill>
        <p:spPr>
          <a:xfrm>
            <a:off x="6451600" y="987425"/>
            <a:ext cx="4903788" cy="3984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542784"/>
            <a:ext cx="4947236" cy="3018772"/>
          </a:xfrm>
        </p:spPr>
        <p:txBody>
          <a:bodyPr>
            <a:normAutofit/>
          </a:bodyPr>
          <a:lstStyle/>
          <a:p>
            <a:pPr algn="ctr"/>
            <a:endParaRPr lang="en-GB" dirty="0" smtClean="0"/>
          </a:p>
          <a:p>
            <a:pPr algn="ctr"/>
            <a:r>
              <a:rPr lang="x-none" sz="3200" b="1" dirty="0" smtClean="0"/>
              <a:t>Opšti cilj</a:t>
            </a:r>
            <a:endParaRPr lang="en-GB" sz="3200" dirty="0"/>
          </a:p>
          <a:p>
            <a:pPr algn="just"/>
            <a:endParaRPr lang="en-GB" sz="2000" dirty="0" smtClean="0"/>
          </a:p>
          <a:p>
            <a:r>
              <a:rPr lang="x-none" sz="2000" dirty="0"/>
              <a:t>Ovaj projekt ima za cilj </a:t>
            </a:r>
            <a:r>
              <a:rPr lang="x-none" sz="2000" dirty="0" smtClean="0"/>
              <a:t>zaštitu </a:t>
            </a:r>
            <a:r>
              <a:rPr lang="x-none" sz="2000" dirty="0"/>
              <a:t>ljudskih prava </a:t>
            </a:r>
            <a:r>
              <a:rPr lang="x-none" sz="2000" dirty="0" smtClean="0"/>
              <a:t>Roma/kinja </a:t>
            </a:r>
            <a:r>
              <a:rPr lang="x-none" sz="2000" dirty="0"/>
              <a:t>i </a:t>
            </a:r>
            <a:r>
              <a:rPr lang="x-none" sz="2000" dirty="0" smtClean="0"/>
              <a:t>Egipćana/ki, </a:t>
            </a:r>
            <a:r>
              <a:rPr lang="x-none" sz="2000" dirty="0"/>
              <a:t>kao i drugih ranjivih </a:t>
            </a:r>
            <a:r>
              <a:rPr lang="x-none" sz="2000" dirty="0" smtClean="0"/>
              <a:t>grupa u </a:t>
            </a:r>
            <a:r>
              <a:rPr lang="x-none" sz="2000" dirty="0"/>
              <a:t>Crnoj Gori </a:t>
            </a:r>
            <a:r>
              <a:rPr lang="x-none" sz="2000" dirty="0" smtClean="0"/>
              <a:t>na </a:t>
            </a:r>
            <a:r>
              <a:rPr lang="x-none" sz="2000" dirty="0"/>
              <a:t>trajan i održiv način, u skladu sa međunarodnim </a:t>
            </a:r>
            <a:r>
              <a:rPr lang="x-none" sz="2000" dirty="0" smtClean="0"/>
              <a:t>standardima.</a:t>
            </a:r>
            <a:endParaRPr lang="en-US" sz="2000" dirty="0"/>
          </a:p>
        </p:txBody>
      </p:sp>
      <p:pic>
        <p:nvPicPr>
          <p:cNvPr id="5" name="Picture 2" descr="eu-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281" y="5784808"/>
            <a:ext cx="94808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652374" y="5917365"/>
            <a:ext cx="4316261" cy="365125"/>
          </a:xfrm>
        </p:spPr>
        <p:txBody>
          <a:bodyPr/>
          <a:lstStyle/>
          <a:p>
            <a:r>
              <a:rPr lang="en-US" dirty="0"/>
              <a:t>Projekat </a:t>
            </a:r>
            <a:r>
              <a:rPr lang="en-US" dirty="0" err="1"/>
              <a:t>finansira</a:t>
            </a:r>
            <a:r>
              <a:rPr lang="en-US" dirty="0"/>
              <a:t> </a:t>
            </a:r>
            <a:r>
              <a:rPr lang="en-US" dirty="0" err="1"/>
              <a:t>Evropska</a:t>
            </a:r>
            <a:r>
              <a:rPr lang="en-US" dirty="0"/>
              <a:t> </a:t>
            </a:r>
            <a:r>
              <a:rPr lang="x-none" dirty="0"/>
              <a:t>u</a:t>
            </a:r>
            <a:r>
              <a:rPr lang="en-US" dirty="0" err="1"/>
              <a:t>nija</a:t>
            </a:r>
            <a:r>
              <a:rPr lang="en-US" dirty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34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33" y="181628"/>
            <a:ext cx="4459267" cy="1600200"/>
          </a:xfrm>
        </p:spPr>
        <p:txBody>
          <a:bodyPr>
            <a:normAutofit/>
          </a:bodyPr>
          <a:lstStyle/>
          <a:p>
            <a:pPr algn="ctr"/>
            <a:r>
              <a:rPr lang="x-none" b="1" dirty="0" smtClean="0">
                <a:latin typeface="+mn-lt"/>
              </a:rPr>
              <a:t>Specifični cilj projekta</a:t>
            </a:r>
            <a:endParaRPr lang="en-US" b="1" dirty="0">
              <a:latin typeface="+mn-lt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8" b="12658"/>
          <a:stretch>
            <a:fillRect/>
          </a:stretch>
        </p:blipFill>
        <p:spPr>
          <a:xfrm>
            <a:off x="5135672" y="1603331"/>
            <a:ext cx="6651320" cy="3620109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962120" y="2171802"/>
            <a:ext cx="33689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000" dirty="0" smtClean="0"/>
              <a:t>Projekat će obezbijediti </a:t>
            </a:r>
            <a:r>
              <a:rPr lang="en-GB" sz="2000" dirty="0" err="1" smtClean="0"/>
              <a:t>poboljšanje</a:t>
            </a:r>
            <a:r>
              <a:rPr lang="en-GB" sz="2000" dirty="0" smtClean="0"/>
              <a:t> </a:t>
            </a:r>
            <a:r>
              <a:rPr lang="x-none" sz="2000" dirty="0" smtClean="0"/>
              <a:t>položaja </a:t>
            </a:r>
            <a:r>
              <a:rPr lang="en-GB" sz="2000" dirty="0" smtClean="0"/>
              <a:t>RE </a:t>
            </a:r>
            <a:r>
              <a:rPr lang="en-GB" sz="2000" dirty="0" err="1"/>
              <a:t>stanovništva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drugih</a:t>
            </a:r>
            <a:r>
              <a:rPr lang="en-GB" sz="2000" dirty="0"/>
              <a:t> </a:t>
            </a:r>
            <a:r>
              <a:rPr lang="en-GB" sz="2000" dirty="0" err="1"/>
              <a:t>ranjivih</a:t>
            </a:r>
            <a:r>
              <a:rPr lang="en-GB" sz="2000" dirty="0"/>
              <a:t> </a:t>
            </a:r>
            <a:r>
              <a:rPr lang="x-none" sz="2000" dirty="0" smtClean="0"/>
              <a:t>grupa</a:t>
            </a:r>
            <a:r>
              <a:rPr lang="en-GB" sz="2000" dirty="0" smtClean="0"/>
              <a:t> </a:t>
            </a:r>
            <a:r>
              <a:rPr lang="en-GB" sz="2000" dirty="0" err="1"/>
              <a:t>kroz</a:t>
            </a:r>
            <a:r>
              <a:rPr lang="en-GB" sz="2000" dirty="0"/>
              <a:t> </a:t>
            </a:r>
            <a:r>
              <a:rPr lang="en-GB" sz="2000" dirty="0" err="1"/>
              <a:t>bolji</a:t>
            </a:r>
            <a:r>
              <a:rPr lang="en-GB" sz="2000" dirty="0"/>
              <a:t> </a:t>
            </a:r>
            <a:r>
              <a:rPr lang="en-GB" sz="2000" dirty="0" err="1"/>
              <a:t>pristup</a:t>
            </a:r>
            <a:r>
              <a:rPr lang="en-GB" sz="2000" dirty="0"/>
              <a:t> </a:t>
            </a:r>
            <a:r>
              <a:rPr lang="x-none" sz="2000" dirty="0" smtClean="0"/>
              <a:t>u ostvarivanju</a:t>
            </a:r>
            <a:r>
              <a:rPr lang="en-GB" sz="2000" dirty="0" smtClean="0"/>
              <a:t> </a:t>
            </a:r>
            <a:r>
              <a:rPr lang="x-none" sz="2000" dirty="0" smtClean="0"/>
              <a:t>njihovih </a:t>
            </a:r>
            <a:r>
              <a:rPr lang="en-GB" sz="2000" dirty="0" err="1" smtClean="0"/>
              <a:t>socijalnih</a:t>
            </a:r>
            <a:r>
              <a:rPr lang="en-GB" sz="2000" dirty="0"/>
              <a:t>, </a:t>
            </a:r>
            <a:r>
              <a:rPr lang="en-GB" sz="2000" dirty="0" err="1"/>
              <a:t>ekonomskih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kulturnih</a:t>
            </a:r>
            <a:r>
              <a:rPr lang="en-GB" sz="2000" dirty="0"/>
              <a:t> </a:t>
            </a:r>
            <a:r>
              <a:rPr lang="en-GB" sz="2000" dirty="0" err="1"/>
              <a:t>prava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 smtClean="0"/>
              <a:t>jačanj</a:t>
            </a:r>
            <a:r>
              <a:rPr lang="x-none" sz="2000" dirty="0" smtClean="0"/>
              <a:t>e</a:t>
            </a:r>
            <a:r>
              <a:rPr lang="en-GB" sz="2000" dirty="0" smtClean="0"/>
              <a:t> </a:t>
            </a:r>
            <a:r>
              <a:rPr lang="en-GB" sz="2000" dirty="0" err="1"/>
              <a:t>kapaciteta</a:t>
            </a:r>
            <a:r>
              <a:rPr lang="en-GB" sz="2000" dirty="0"/>
              <a:t> </a:t>
            </a:r>
            <a:r>
              <a:rPr lang="en-GB" sz="2000" dirty="0" err="1"/>
              <a:t>državne</a:t>
            </a:r>
            <a:r>
              <a:rPr lang="en-GB" sz="2000" dirty="0"/>
              <a:t> </a:t>
            </a:r>
            <a:r>
              <a:rPr lang="x-none" sz="2000" dirty="0" smtClean="0"/>
              <a:t>i lokalne </a:t>
            </a:r>
            <a:r>
              <a:rPr lang="en-GB" sz="2000" dirty="0" err="1" smtClean="0"/>
              <a:t>uprave</a:t>
            </a:r>
            <a:r>
              <a:rPr lang="en-GB" sz="2000" dirty="0" smtClean="0"/>
              <a:t> </a:t>
            </a:r>
            <a:r>
              <a:rPr lang="en-GB" sz="2000" dirty="0"/>
              <a:t>za RE </a:t>
            </a:r>
            <a:r>
              <a:rPr lang="x-none" sz="2000" dirty="0" smtClean="0"/>
              <a:t>socijalnu inkluziju</a:t>
            </a:r>
            <a:r>
              <a:rPr lang="en-GB" sz="2000" dirty="0" smtClean="0"/>
              <a:t> </a:t>
            </a:r>
            <a:r>
              <a:rPr lang="x-none" sz="2000" dirty="0" smtClean="0"/>
              <a:t>u </a:t>
            </a:r>
            <a:r>
              <a:rPr lang="es-US" sz="2000" dirty="0" smtClean="0"/>
              <a:t>Nikšić</a:t>
            </a:r>
            <a:r>
              <a:rPr lang="x-none" sz="2000" dirty="0" smtClean="0"/>
              <a:t>u</a:t>
            </a:r>
            <a:r>
              <a:rPr lang="en-GB" sz="2000" dirty="0" smtClean="0"/>
              <a:t>, </a:t>
            </a:r>
            <a:r>
              <a:rPr lang="en-GB" sz="2000" dirty="0" err="1" smtClean="0"/>
              <a:t>Beran</a:t>
            </a:r>
            <a:r>
              <a:rPr lang="x-none" sz="2000" dirty="0" smtClean="0"/>
              <a:t>ama</a:t>
            </a:r>
            <a:r>
              <a:rPr lang="en-GB" sz="2000" dirty="0" smtClean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 smtClean="0"/>
              <a:t>Podgoric</a:t>
            </a:r>
            <a:r>
              <a:rPr lang="x-none" sz="2000" dirty="0"/>
              <a:t>i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53000" y="6306343"/>
            <a:ext cx="4114800" cy="365125"/>
          </a:xfrm>
        </p:spPr>
        <p:txBody>
          <a:bodyPr/>
          <a:lstStyle/>
          <a:p>
            <a:r>
              <a:rPr lang="en-US" dirty="0"/>
              <a:t>Projekat </a:t>
            </a:r>
            <a:r>
              <a:rPr lang="en-US" dirty="0" err="1"/>
              <a:t>finansira</a:t>
            </a:r>
            <a:r>
              <a:rPr lang="en-US" dirty="0"/>
              <a:t> </a:t>
            </a:r>
            <a:r>
              <a:rPr lang="en-US" dirty="0" err="1"/>
              <a:t>Evropska</a:t>
            </a:r>
            <a:r>
              <a:rPr lang="en-US" dirty="0"/>
              <a:t> </a:t>
            </a:r>
            <a:r>
              <a:rPr lang="x-none" dirty="0"/>
              <a:t>u</a:t>
            </a:r>
            <a:r>
              <a:rPr lang="en-US" dirty="0" err="1"/>
              <a:t>nija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9" name="Picture 2" descr="eu-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598" y="6041231"/>
            <a:ext cx="94808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69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9140" y="4446740"/>
            <a:ext cx="9732659" cy="1643141"/>
          </a:xfrm>
        </p:spPr>
        <p:txBody>
          <a:bodyPr>
            <a:normAutofit/>
          </a:bodyPr>
          <a:lstStyle/>
          <a:p>
            <a:pPr algn="just"/>
            <a:endParaRPr lang="x-none" sz="1800" dirty="0" smtClean="0"/>
          </a:p>
          <a:p>
            <a:pPr algn="just"/>
            <a:r>
              <a:rPr lang="x-none" sz="1800" dirty="0" smtClean="0"/>
              <a:t>Implementacija projekta „</a:t>
            </a:r>
            <a:r>
              <a:rPr lang="x-none" sz="1800" b="1" dirty="0" smtClean="0"/>
              <a:t>Promocija i zaštita ljudskih prava Roma/kinja, Egipćana/ki kao i ostalih ranjivih grupa</a:t>
            </a:r>
            <a:r>
              <a:rPr lang="x-none" sz="1800" dirty="0" smtClean="0"/>
              <a:t>“</a:t>
            </a:r>
            <a:r>
              <a:rPr lang="x-none" sz="1800" dirty="0"/>
              <a:t> </a:t>
            </a:r>
            <a:r>
              <a:rPr lang="en-GB" sz="1800" dirty="0" err="1" smtClean="0"/>
              <a:t>počela</a:t>
            </a:r>
            <a:r>
              <a:rPr lang="en-GB" sz="1800" dirty="0" smtClean="0"/>
              <a:t> </a:t>
            </a:r>
            <a:r>
              <a:rPr lang="en-GB" sz="1800" dirty="0"/>
              <a:t>je u </a:t>
            </a:r>
            <a:r>
              <a:rPr lang="x-none" sz="1800" dirty="0" smtClean="0"/>
              <a:t>decembru,</a:t>
            </a:r>
            <a:r>
              <a:rPr lang="en-GB" sz="1800" dirty="0" smtClean="0"/>
              <a:t> </a:t>
            </a:r>
            <a:r>
              <a:rPr lang="en-GB" sz="1800" dirty="0"/>
              <a:t>2016. </a:t>
            </a:r>
            <a:r>
              <a:rPr lang="x-none" sz="1800" dirty="0" smtClean="0"/>
              <a:t>godine i trajaće </a:t>
            </a:r>
            <a:r>
              <a:rPr lang="en-GB" sz="1800" dirty="0" smtClean="0"/>
              <a:t>18 </a:t>
            </a:r>
            <a:r>
              <a:rPr lang="en-GB" sz="1800" dirty="0" err="1"/>
              <a:t>mjeseci</a:t>
            </a:r>
            <a:r>
              <a:rPr lang="en-GB" sz="1800" dirty="0"/>
              <a:t>. </a:t>
            </a:r>
            <a:r>
              <a:rPr lang="en-GB" sz="1800" dirty="0" err="1"/>
              <a:t>Rezultati</a:t>
            </a:r>
            <a:r>
              <a:rPr lang="en-GB" sz="1800" dirty="0"/>
              <a:t> </a:t>
            </a:r>
            <a:r>
              <a:rPr lang="en-GB" sz="1800" dirty="0" err="1"/>
              <a:t>će</a:t>
            </a:r>
            <a:r>
              <a:rPr lang="en-GB" sz="1800" dirty="0"/>
              <a:t> </a:t>
            </a:r>
            <a:r>
              <a:rPr lang="en-GB" sz="1800" dirty="0" smtClean="0"/>
              <a:t>se</a:t>
            </a:r>
            <a:r>
              <a:rPr lang="x-none" sz="1800" dirty="0" smtClean="0"/>
              <a:t> ostvariti </a:t>
            </a:r>
            <a:r>
              <a:rPr lang="en-GB" sz="1800" dirty="0" err="1" smtClean="0"/>
              <a:t>kroz</a:t>
            </a:r>
            <a:r>
              <a:rPr lang="en-GB" sz="1800" dirty="0" smtClean="0"/>
              <a:t> </a:t>
            </a:r>
            <a:r>
              <a:rPr lang="en-GB" sz="1800" dirty="0"/>
              <a:t>4 </a:t>
            </a:r>
            <a:r>
              <a:rPr lang="x-none" sz="1800" dirty="0" smtClean="0"/>
              <a:t>oblasti </a:t>
            </a:r>
            <a:r>
              <a:rPr lang="en-GB" sz="1800" dirty="0" smtClean="0"/>
              <a:t>RE </a:t>
            </a:r>
            <a:r>
              <a:rPr lang="en-GB" sz="1800" dirty="0" err="1"/>
              <a:t>socijalne</a:t>
            </a:r>
            <a:r>
              <a:rPr lang="en-GB" sz="1800" dirty="0"/>
              <a:t> </a:t>
            </a:r>
            <a:r>
              <a:rPr lang="x-none" sz="1800" dirty="0" smtClean="0"/>
              <a:t>inkluzije</a:t>
            </a:r>
            <a:r>
              <a:rPr lang="en-GB" sz="1800" dirty="0" smtClean="0"/>
              <a:t>: </a:t>
            </a:r>
            <a:r>
              <a:rPr lang="en-GB" sz="1800" dirty="0" err="1"/>
              <a:t>zapošljavanje</a:t>
            </a:r>
            <a:r>
              <a:rPr lang="en-GB" sz="1800" dirty="0"/>
              <a:t>, </a:t>
            </a:r>
            <a:r>
              <a:rPr lang="en-GB" sz="1800" dirty="0" err="1"/>
              <a:t>obrazovanje</a:t>
            </a:r>
            <a:r>
              <a:rPr lang="en-GB" sz="1800" dirty="0"/>
              <a:t>, </a:t>
            </a:r>
            <a:r>
              <a:rPr lang="en-GB" sz="1800" dirty="0" err="1"/>
              <a:t>zdravstvo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 smtClean="0"/>
              <a:t>socijalna</a:t>
            </a:r>
            <a:r>
              <a:rPr lang="en-GB" sz="1800" dirty="0" smtClean="0"/>
              <a:t> </a:t>
            </a:r>
            <a:r>
              <a:rPr lang="en-GB" sz="1800" dirty="0" err="1" smtClean="0"/>
              <a:t>zaštit</a:t>
            </a:r>
            <a:r>
              <a:rPr lang="x-none" sz="1800" dirty="0" smtClean="0"/>
              <a:t>a</a:t>
            </a:r>
            <a:r>
              <a:rPr lang="en-GB" sz="1800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2" descr="eu-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88" y="5908675"/>
            <a:ext cx="94808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69" y="302838"/>
            <a:ext cx="7160712" cy="4475068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15421" y="6173787"/>
            <a:ext cx="4114800" cy="365125"/>
          </a:xfrm>
        </p:spPr>
        <p:txBody>
          <a:bodyPr/>
          <a:lstStyle/>
          <a:p>
            <a:r>
              <a:rPr lang="en-US" dirty="0"/>
              <a:t>Projekat </a:t>
            </a:r>
            <a:r>
              <a:rPr lang="en-US" dirty="0" err="1"/>
              <a:t>finansira</a:t>
            </a:r>
            <a:r>
              <a:rPr lang="en-US" dirty="0"/>
              <a:t> </a:t>
            </a:r>
            <a:r>
              <a:rPr lang="en-US" dirty="0" err="1"/>
              <a:t>Evropska</a:t>
            </a:r>
            <a:r>
              <a:rPr lang="en-US" dirty="0"/>
              <a:t> </a:t>
            </a:r>
            <a:r>
              <a:rPr lang="x-none" dirty="0"/>
              <a:t>u</a:t>
            </a:r>
            <a:r>
              <a:rPr lang="en-US" dirty="0" err="1"/>
              <a:t>nija</a:t>
            </a:r>
            <a:r>
              <a:rPr lang="en-US" dirty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00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7107" y="485471"/>
            <a:ext cx="6501008" cy="823912"/>
          </a:xfrm>
        </p:spPr>
        <p:txBody>
          <a:bodyPr>
            <a:noAutofit/>
          </a:bodyPr>
          <a:lstStyle/>
          <a:p>
            <a:pPr algn="ctr"/>
            <a:r>
              <a:rPr lang="x-none" sz="3600" dirty="0" smtClean="0"/>
              <a:t>Zapošljavanje – ključni rezultati</a:t>
            </a:r>
            <a:endParaRPr lang="en-US" sz="3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949" y="2289655"/>
            <a:ext cx="5157787" cy="36845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x-none" sz="2400" dirty="0" smtClean="0"/>
              <a:t>Poslodavci su motivisani da zaposle RE stanovništvo.</a:t>
            </a:r>
            <a:endParaRPr lang="en-GB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x-none" sz="2400" dirty="0" smtClean="0"/>
              <a:t>RE i ostale ranjive grupe su osnažene da se uključuju u aktivne mjere zapošljavanja i samozapošljavanja.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x-none" sz="2400" dirty="0" smtClean="0"/>
              <a:t>Državna i lokalna administracija je ojačana u pružanju podrške socijalnoj inkluziji RE stanovništva u oblasti zapošljavanja. </a:t>
            </a:r>
            <a:endParaRPr lang="en-GB" sz="24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09" y="2178032"/>
            <a:ext cx="5452497" cy="358079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369501" y="6189664"/>
            <a:ext cx="6125227" cy="531812"/>
          </a:xfrm>
        </p:spPr>
        <p:txBody>
          <a:bodyPr/>
          <a:lstStyle/>
          <a:p>
            <a:r>
              <a:rPr lang="en-US" dirty="0"/>
              <a:t>Projekat </a:t>
            </a:r>
            <a:r>
              <a:rPr lang="en-US" dirty="0" err="1"/>
              <a:t>finansira</a:t>
            </a:r>
            <a:r>
              <a:rPr lang="en-US" dirty="0"/>
              <a:t> </a:t>
            </a:r>
            <a:r>
              <a:rPr lang="en-US" dirty="0" err="1"/>
              <a:t>Evropska</a:t>
            </a:r>
            <a:r>
              <a:rPr lang="en-US" dirty="0"/>
              <a:t> </a:t>
            </a:r>
            <a:r>
              <a:rPr lang="x-none" dirty="0"/>
              <a:t>u</a:t>
            </a:r>
            <a:r>
              <a:rPr lang="en-US" dirty="0" err="1" smtClean="0"/>
              <a:t>nija</a:t>
            </a:r>
            <a:r>
              <a:rPr lang="sr-Latn-ME" dirty="0" smtClean="0"/>
              <a:t>.</a:t>
            </a:r>
            <a:r>
              <a:rPr lang="en-US" dirty="0" smtClean="0"/>
              <a:t>                                                        </a:t>
            </a:r>
            <a:endParaRPr lang="en-US" dirty="0" smtClean="0"/>
          </a:p>
        </p:txBody>
      </p:sp>
      <p:pic>
        <p:nvPicPr>
          <p:cNvPr id="7" name="Picture 2" descr="eu-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461" y="6091239"/>
            <a:ext cx="94808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4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sz="3600" b="1" dirty="0" smtClean="0">
                <a:latin typeface="+mn-lt"/>
              </a:rPr>
              <a:t>Očekivani rezultati – Zapošljavanje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1600" b="1" i="1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sz="1600" dirty="0" smtClean="0"/>
              <a:t> </a:t>
            </a:r>
            <a:r>
              <a:rPr lang="x-none" sz="1600" dirty="0" smtClean="0"/>
              <a:t>Najmanje 22 RE korisnika programa plaćenog stažiranja.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x-none" sz="1600" dirty="0" smtClean="0"/>
              <a:t>Najmanje 15 RE korisnika uključenih u program stručnog osposobljavanja.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x-none" sz="1600" dirty="0" smtClean="0"/>
              <a:t>Najmanje 70 grantova dodijeljenih RE korisnicima u oblasti samozapošljavanja.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x-none" sz="1600" dirty="0" smtClean="0"/>
              <a:t>Oko 60 poslodavaca će učestvovati na treningu o antidiskriminaciji i informativnim radionicama u okviru promotivne kampanje o aktivnim mjerama zapošljavanja.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x-none" sz="1600" dirty="0" smtClean="0"/>
              <a:t>Oko 60 RE  će učestvovati na motivacionim radionicama u okviru kampanje o aktivnim mjerama zapošljavanja.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x-none" sz="1600" dirty="0" smtClean="0"/>
              <a:t>Oko 600 romskih domaćinstava u 6 crnogorskih gradova će biti obuhvaćeno istraživanjem o potrebama, radnoj sposobnosti  i stepenu uključenosti RE na tržištu rada.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x-none" sz="1600" dirty="0" smtClean="0"/>
              <a:t>Podrška RE stanovništvu u aktivnom traženju posla će biti obezbijeđena kroz rad saradnika/ca u socijalnoj inkluziji u oblasti zapošljavanja.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39641" y="6266657"/>
            <a:ext cx="4114800" cy="365125"/>
          </a:xfrm>
        </p:spPr>
        <p:txBody>
          <a:bodyPr/>
          <a:lstStyle/>
          <a:p>
            <a:r>
              <a:rPr lang="en-US" dirty="0"/>
              <a:t>Projekat </a:t>
            </a:r>
            <a:r>
              <a:rPr lang="en-US" dirty="0" err="1"/>
              <a:t>finansira</a:t>
            </a:r>
            <a:r>
              <a:rPr lang="en-US" dirty="0"/>
              <a:t> </a:t>
            </a:r>
            <a:r>
              <a:rPr lang="en-US" dirty="0" err="1"/>
              <a:t>Evropska</a:t>
            </a:r>
            <a:r>
              <a:rPr lang="en-US" dirty="0"/>
              <a:t> </a:t>
            </a:r>
            <a:r>
              <a:rPr lang="x-none" dirty="0"/>
              <a:t>u</a:t>
            </a:r>
            <a:r>
              <a:rPr lang="en-US" dirty="0" err="1" smtClean="0"/>
              <a:t>nija</a:t>
            </a:r>
            <a:r>
              <a:rPr lang="sr-Latn-ME" dirty="0" smtClean="0"/>
              <a:t>.</a:t>
            </a:r>
            <a:r>
              <a:rPr lang="en-US" dirty="0" smtClean="0"/>
              <a:t>                                                        </a:t>
            </a:r>
            <a:endParaRPr lang="en-US" dirty="0"/>
          </a:p>
        </p:txBody>
      </p:sp>
      <p:pic>
        <p:nvPicPr>
          <p:cNvPr id="5" name="Picture 2" descr="eu-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461" y="6091239"/>
            <a:ext cx="94808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2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701927"/>
            <a:ext cx="5181600" cy="399748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x-none" dirty="0" smtClean="0"/>
              <a:t> </a:t>
            </a:r>
            <a:r>
              <a:rPr lang="sr-Latn-ME" dirty="0" smtClean="0"/>
              <a:t>Obezbijeđena podrška sprovođenju mjera usmjerenih na r</a:t>
            </a:r>
            <a:r>
              <a:rPr lang="x-none" dirty="0" smtClean="0"/>
              <a:t>a</a:t>
            </a:r>
            <a:r>
              <a:rPr lang="sr-Latn-ME" dirty="0" smtClean="0"/>
              <a:t>ni </a:t>
            </a:r>
            <a:r>
              <a:rPr lang="x-none" dirty="0" smtClean="0"/>
              <a:t> dječij</a:t>
            </a:r>
            <a:r>
              <a:rPr lang="sr-Latn-ME" dirty="0"/>
              <a:t>i</a:t>
            </a:r>
            <a:r>
              <a:rPr lang="x-none" dirty="0" smtClean="0"/>
              <a:t> razvoj </a:t>
            </a:r>
            <a:r>
              <a:rPr lang="x-none" dirty="0" smtClean="0"/>
              <a:t>(RDR) kod </a:t>
            </a:r>
            <a:r>
              <a:rPr lang="x-none" dirty="0" smtClean="0"/>
              <a:t>RE</a:t>
            </a:r>
            <a:r>
              <a:rPr lang="sr-Latn-ME" dirty="0" smtClean="0"/>
              <a:t> djece</a:t>
            </a:r>
            <a:r>
              <a:rPr lang="x-none" dirty="0" smtClean="0"/>
              <a:t>.</a:t>
            </a:r>
            <a:endParaRPr lang="x-none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x-none" dirty="0" smtClean="0"/>
              <a:t>Proces desegregacije u oblasti  obrazovanja RE</a:t>
            </a:r>
            <a:r>
              <a:rPr lang="en-US" dirty="0" smtClean="0"/>
              <a:t> </a:t>
            </a:r>
            <a:r>
              <a:rPr lang="x-none" dirty="0" smtClean="0"/>
              <a:t>populacije se sprovodi u kontinuitetu.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x-none" dirty="0" smtClean="0"/>
              <a:t>Povećana stopa upisa i završenog školovanja kod RE djece.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x-none" dirty="0" smtClean="0"/>
              <a:t>RE mladi i odrasli se obrazuju kroz programe stručnog osposobljavanja i obrazovanja za odrasle.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18552" y="6356350"/>
            <a:ext cx="4114800" cy="365125"/>
          </a:xfrm>
        </p:spPr>
        <p:txBody>
          <a:bodyPr/>
          <a:lstStyle/>
          <a:p>
            <a:r>
              <a:rPr lang="en-US" dirty="0"/>
              <a:t>Projekat </a:t>
            </a:r>
            <a:r>
              <a:rPr lang="en-US" dirty="0" err="1"/>
              <a:t>finansira</a:t>
            </a:r>
            <a:r>
              <a:rPr lang="en-US" dirty="0"/>
              <a:t> </a:t>
            </a:r>
            <a:r>
              <a:rPr lang="en-US" dirty="0" err="1"/>
              <a:t>Evropska</a:t>
            </a:r>
            <a:r>
              <a:rPr lang="en-US" dirty="0"/>
              <a:t> </a:t>
            </a:r>
            <a:r>
              <a:rPr lang="x-none" dirty="0"/>
              <a:t>u</a:t>
            </a:r>
            <a:r>
              <a:rPr lang="en-US" dirty="0" err="1"/>
              <a:t>nija</a:t>
            </a:r>
            <a:r>
              <a:rPr lang="sr-Latn-ME" dirty="0"/>
              <a:t>.</a:t>
            </a:r>
            <a:r>
              <a:rPr lang="en-US" dirty="0"/>
              <a:t>                                                        </a:t>
            </a:r>
          </a:p>
          <a:p>
            <a:endParaRPr lang="en-US" dirty="0"/>
          </a:p>
        </p:txBody>
      </p:sp>
      <p:pic>
        <p:nvPicPr>
          <p:cNvPr id="6" name="Picture 2" descr="eu-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57" y="6091238"/>
            <a:ext cx="94808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56143" y="398657"/>
            <a:ext cx="6288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600" b="1" dirty="0" smtClean="0"/>
              <a:t>Obrazovanje – ključni rezultati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248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5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x-none" sz="3600" b="1" dirty="0" smtClean="0"/>
              <a:t>Očekivani rezultati </a:t>
            </a:r>
            <a:r>
              <a:rPr lang="en-US" sz="3600" b="1" dirty="0" smtClean="0"/>
              <a:t>- </a:t>
            </a:r>
            <a:r>
              <a:rPr lang="x-none" sz="3600" b="1" dirty="0" smtClean="0"/>
              <a:t>Obrazovanje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205" y="1449844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1600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x-none" sz="1600" dirty="0" smtClean="0"/>
              <a:t>O</a:t>
            </a:r>
            <a:r>
              <a:rPr lang="en-GB" sz="1600" dirty="0" err="1" smtClean="0"/>
              <a:t>ko</a:t>
            </a:r>
            <a:r>
              <a:rPr lang="en-GB" sz="1600" dirty="0" smtClean="0"/>
              <a:t> </a:t>
            </a:r>
            <a:r>
              <a:rPr lang="en-GB" sz="1600" dirty="0"/>
              <a:t>1200 </a:t>
            </a:r>
            <a:r>
              <a:rPr lang="en-GB" sz="1600" dirty="0" err="1" smtClean="0"/>
              <a:t>predškol</a:t>
            </a:r>
            <a:r>
              <a:rPr lang="x-none" sz="1600" dirty="0" smtClean="0"/>
              <a:t>aca</a:t>
            </a:r>
            <a:r>
              <a:rPr lang="en-GB" sz="1600" dirty="0" smtClean="0"/>
              <a:t>, </a:t>
            </a:r>
            <a:r>
              <a:rPr lang="x-none" sz="1600" dirty="0" smtClean="0"/>
              <a:t>osnovaca, srednjoškolaca i studenata će</a:t>
            </a:r>
            <a:r>
              <a:rPr lang="en-GB" sz="1600" dirty="0" smtClean="0"/>
              <a:t> </a:t>
            </a:r>
            <a:r>
              <a:rPr lang="en-GB" sz="1600" dirty="0" err="1"/>
              <a:t>biti</a:t>
            </a:r>
            <a:r>
              <a:rPr lang="en-GB" sz="1600" dirty="0"/>
              <a:t> </a:t>
            </a:r>
            <a:r>
              <a:rPr lang="en-GB" sz="1600" dirty="0" err="1" smtClean="0"/>
              <a:t>uključen</a:t>
            </a:r>
            <a:r>
              <a:rPr lang="x-none" sz="1600" dirty="0" smtClean="0"/>
              <a:t>o</a:t>
            </a:r>
            <a:r>
              <a:rPr lang="en-GB" sz="1600" dirty="0" smtClean="0"/>
              <a:t> </a:t>
            </a:r>
            <a:r>
              <a:rPr lang="en-GB" sz="1600" dirty="0"/>
              <a:t>u </a:t>
            </a:r>
            <a:r>
              <a:rPr lang="en-GB" sz="1600" dirty="0" err="1"/>
              <a:t>različite</a:t>
            </a:r>
            <a:r>
              <a:rPr lang="en-GB" sz="1600" dirty="0"/>
              <a:t> </a:t>
            </a:r>
            <a:r>
              <a:rPr lang="en-GB" sz="1600" dirty="0" err="1"/>
              <a:t>mjere</a:t>
            </a:r>
            <a:r>
              <a:rPr lang="en-GB" sz="1600" dirty="0"/>
              <a:t> </a:t>
            </a:r>
            <a:r>
              <a:rPr lang="en-GB" sz="1600" dirty="0" err="1"/>
              <a:t>usmjerene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x-none" sz="1600" dirty="0" smtClean="0"/>
              <a:t>rani dječiji razvoj</a:t>
            </a:r>
            <a:r>
              <a:rPr lang="en-GB" sz="1600" dirty="0" smtClean="0"/>
              <a:t>, </a:t>
            </a:r>
            <a:r>
              <a:rPr lang="en-GB" sz="1600" dirty="0" err="1" smtClean="0"/>
              <a:t>desegregacij</a:t>
            </a:r>
            <a:r>
              <a:rPr lang="x-none" sz="1600" dirty="0" smtClean="0"/>
              <a:t>u</a:t>
            </a:r>
            <a:r>
              <a:rPr lang="en-GB" sz="1600" dirty="0" smtClean="0"/>
              <a:t>, </a:t>
            </a:r>
            <a:r>
              <a:rPr lang="en-GB" sz="1600" dirty="0" err="1"/>
              <a:t>bolji</a:t>
            </a:r>
            <a:r>
              <a:rPr lang="en-GB" sz="1600" dirty="0"/>
              <a:t> </a:t>
            </a:r>
            <a:r>
              <a:rPr lang="en-GB" sz="1600" dirty="0" err="1"/>
              <a:t>uspjeh</a:t>
            </a:r>
            <a:r>
              <a:rPr lang="en-GB" sz="1600" dirty="0"/>
              <a:t> </a:t>
            </a:r>
            <a:r>
              <a:rPr lang="x-none" sz="1600" dirty="0" smtClean="0"/>
              <a:t>u školi i smanjenje drop-outa. Posebnim mjerama će se se stimulisati školovanje odraslih.</a:t>
            </a:r>
            <a:endParaRPr lang="en-GB" sz="1600" dirty="0"/>
          </a:p>
          <a:p>
            <a:pPr marL="0" indent="0" algn="ctr">
              <a:buNone/>
            </a:pPr>
            <a:endParaRPr lang="en-GB" sz="1600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x-none" sz="1600" dirty="0" smtClean="0"/>
              <a:t>Oko 150 nastavnika/ca, 12 saradnika/ca u socijalnoj inkluziji u oblasti obrazovanja i 3 komisije za monitoring drop-outa u školama će biti osnaženo sa ciljem povećanja stope upisa RE djece u škole i njihovog uspješnog završetka osnovnog obrazovanja.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x-none" sz="1600" dirty="0" smtClean="0"/>
              <a:t>110 školskih stipendija če biti obezbijeđeno za  RE srednjoškolce i studente za školsku 2016/2017.godinu.</a:t>
            </a:r>
            <a:endParaRPr lang="en-GB" sz="1600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x-none" sz="1600" dirty="0" smtClean="0"/>
              <a:t>Oko 100 studenata volontera </a:t>
            </a:r>
            <a:r>
              <a:rPr lang="sr-Latn-ME" sz="1600" dirty="0" smtClean="0"/>
              <a:t>sa studijskog smjera Pedagogija </a:t>
            </a:r>
            <a:r>
              <a:rPr lang="x-none" sz="1600" dirty="0" smtClean="0"/>
              <a:t>će </a:t>
            </a:r>
            <a:r>
              <a:rPr lang="x-none" sz="1600" dirty="0" smtClean="0"/>
              <a:t>biti angažovano  u oblasti inkluzivnog obrazovanja za RE djecu.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x-none" sz="1600" dirty="0" smtClean="0"/>
              <a:t>Knjige, sveske, školski pribor, odjeća, obuća će biti obezbijeđeni za predškolsku i školsku djecu u tri opštine.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x-none" sz="1600" dirty="0" smtClean="0"/>
              <a:t>RE saradnici u oblasti predšklolskog obrazovanja će obezbijediti podršku djeci i roditeljima prilikom upisa RE djece u državne vrtiće i pratiće redovnost pohađanja.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x-none" sz="1600" dirty="0" smtClean="0"/>
              <a:t>Mentoring i savjetovanje za RE omladinu u oblasti srednjoškolskog i visokog obrazovanja će biti obezbijeđeni putem organizovanja raznih školskih sesija i  rada vršnjačkog kluba za učenje.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02896" y="6223793"/>
            <a:ext cx="4114800" cy="365125"/>
          </a:xfrm>
        </p:spPr>
        <p:txBody>
          <a:bodyPr/>
          <a:lstStyle/>
          <a:p>
            <a:r>
              <a:rPr lang="en-US" dirty="0"/>
              <a:t>Projekat </a:t>
            </a:r>
            <a:r>
              <a:rPr lang="en-US" dirty="0" err="1"/>
              <a:t>finansira</a:t>
            </a:r>
            <a:r>
              <a:rPr lang="en-US" dirty="0"/>
              <a:t> </a:t>
            </a:r>
            <a:r>
              <a:rPr lang="en-US" dirty="0" err="1"/>
              <a:t>Evropska</a:t>
            </a:r>
            <a:r>
              <a:rPr lang="en-US" dirty="0"/>
              <a:t> </a:t>
            </a:r>
            <a:r>
              <a:rPr lang="x-none" dirty="0"/>
              <a:t>u</a:t>
            </a:r>
            <a:r>
              <a:rPr lang="en-US" dirty="0" err="1"/>
              <a:t>nija</a:t>
            </a:r>
            <a:r>
              <a:rPr lang="sr-Latn-ME" dirty="0"/>
              <a:t>.</a:t>
            </a:r>
            <a:r>
              <a:rPr lang="en-US" dirty="0"/>
              <a:t>                                                        </a:t>
            </a:r>
          </a:p>
          <a:p>
            <a:r>
              <a:rPr lang="en-US" dirty="0" smtClean="0"/>
              <a:t>.                                                             </a:t>
            </a:r>
            <a:endParaRPr lang="en-US" dirty="0"/>
          </a:p>
        </p:txBody>
      </p:sp>
      <p:pic>
        <p:nvPicPr>
          <p:cNvPr id="5" name="Picture 2" descr="eu-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59" y="6091238"/>
            <a:ext cx="94808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8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89" y="514567"/>
            <a:ext cx="7327726" cy="4885150"/>
          </a:xfrm>
        </p:spPr>
      </p:pic>
      <p:pic>
        <p:nvPicPr>
          <p:cNvPr id="6" name="Picture 2" descr="eu-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38" y="6041231"/>
            <a:ext cx="94808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317" y="6173786"/>
            <a:ext cx="4114800" cy="365125"/>
          </a:xfrm>
        </p:spPr>
        <p:txBody>
          <a:bodyPr/>
          <a:lstStyle/>
          <a:p>
            <a:r>
              <a:rPr lang="en-US" dirty="0"/>
              <a:t>Projekat </a:t>
            </a:r>
            <a:r>
              <a:rPr lang="en-US" dirty="0" err="1"/>
              <a:t>finansira</a:t>
            </a:r>
            <a:r>
              <a:rPr lang="en-US" dirty="0"/>
              <a:t> </a:t>
            </a:r>
            <a:r>
              <a:rPr lang="en-US" dirty="0" err="1"/>
              <a:t>Evropska</a:t>
            </a:r>
            <a:r>
              <a:rPr lang="en-US" dirty="0"/>
              <a:t> </a:t>
            </a:r>
            <a:r>
              <a:rPr lang="x-none" dirty="0"/>
              <a:t>u</a:t>
            </a:r>
            <a:r>
              <a:rPr lang="en-US" dirty="0" err="1"/>
              <a:t>nija</a:t>
            </a:r>
            <a:r>
              <a:rPr lang="sr-Latn-ME" dirty="0"/>
              <a:t>.</a:t>
            </a:r>
            <a:r>
              <a:rPr lang="en-US" dirty="0"/>
              <a:t>                                                        </a:t>
            </a:r>
          </a:p>
          <a:p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1122</Words>
  <Application>Microsoft Office PowerPoint</Application>
  <PresentationFormat>Widescreen</PresentationFormat>
  <Paragraphs>111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            Prema podacima MONSTAT-a, u Crnoj Gori živi 8.305 Roma i Egipćana. U Nikšiću: 929 u Beranama: 701 U Podgorici: 4.673 Većina ih živi u uslovima opšteg ili ekstremnog siromaštva   </vt:lpstr>
      <vt:lpstr>Specifični cilj projekta</vt:lpstr>
      <vt:lpstr>PowerPoint Presentation</vt:lpstr>
      <vt:lpstr>PowerPoint Presentation</vt:lpstr>
      <vt:lpstr>Očekivani rezultati – Zapošljavanje</vt:lpstr>
      <vt:lpstr>PowerPoint Presentation</vt:lpstr>
      <vt:lpstr>Očekivani rezultati - Obrazovanje</vt:lpstr>
      <vt:lpstr>PowerPoint Presentation</vt:lpstr>
      <vt:lpstr>     Zdravlje – ključni rezultati</vt:lpstr>
      <vt:lpstr>PowerPoint Presentation</vt:lpstr>
      <vt:lpstr>PowerPoint Presentation</vt:lpstr>
      <vt:lpstr>Očekivani rezultati – Socijalna inkluzija  </vt:lpstr>
      <vt:lpstr>PowerPoint Presentation</vt:lpstr>
      <vt:lpstr>PowerPoint Presentation</vt:lpstr>
      <vt:lpstr>Saradnici na projektu: </vt:lpstr>
      <vt:lpstr>  Finansiranje projekta:  Evropska komisija, preko Delegacije EU u Crnoj Gori – 1, 000, 000 Euro  Romski obrazovni fond – 172, 659. 31 Euro  Crveni krst Crne Gore- 9,590.03 Euro  Help - 25,000.00 Euro   CEDEM - 5,000.00 Euro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167</cp:revision>
  <dcterms:created xsi:type="dcterms:W3CDTF">2017-01-20T08:56:42Z</dcterms:created>
  <dcterms:modified xsi:type="dcterms:W3CDTF">2017-01-27T09:03:23Z</dcterms:modified>
</cp:coreProperties>
</file>